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78" r:id="rId1"/>
  </p:sld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6" r:id="rId20"/>
    <p:sldId id="277" r:id="rId21"/>
    <p:sldId id="278" r:id="rId22"/>
    <p:sldId id="279" r:id="rId23"/>
    <p:sldId id="259" r:id="rId24"/>
    <p:sldId id="275" r:id="rId25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88" autoAdjust="0"/>
    <p:restoredTop sz="94717" autoAdjust="0"/>
  </p:normalViewPr>
  <p:slideViewPr>
    <p:cSldViewPr snapToGrid="0">
      <p:cViewPr varScale="1">
        <p:scale>
          <a:sx n="80" d="100"/>
          <a:sy n="80" d="100"/>
        </p:scale>
        <p:origin x="682" y="4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3DF96-6EBE-406A-8AA8-D12166E2D897}" type="datetimeFigureOut">
              <a:rPr lang="ru-RU" smtClean="0"/>
              <a:t>05.05.2020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15C50D-69EA-465D-A584-0AF06487F78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183760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3DF96-6EBE-406A-8AA8-D12166E2D897}" type="datetimeFigureOut">
              <a:rPr lang="ru-RU" smtClean="0"/>
              <a:t>05.05.2020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15C50D-69EA-465D-A584-0AF06487F78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340688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3DF96-6EBE-406A-8AA8-D12166E2D897}" type="datetimeFigureOut">
              <a:rPr lang="ru-RU" smtClean="0"/>
              <a:t>05.05.2020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15C50D-69EA-465D-A584-0AF06487F78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373186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ru-RU" smtClean="0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3DF96-6EBE-406A-8AA8-D12166E2D897}" type="datetimeFigureOut">
              <a:rPr lang="ru-RU" smtClean="0"/>
              <a:t>05.05.2020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15C50D-69EA-465D-A584-0AF06487F78F}" type="slidenum">
              <a:rPr lang="ru-RU" smtClean="0"/>
              <a:t>‹#›</a:t>
            </a:fld>
            <a:endParaRPr lang="ru-RU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927158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3DF96-6EBE-406A-8AA8-D12166E2D897}" type="datetimeFigureOut">
              <a:rPr lang="ru-RU" smtClean="0"/>
              <a:t>05.05.2020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15C50D-69EA-465D-A584-0AF06487F78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144376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3DF96-6EBE-406A-8AA8-D12166E2D897}" type="datetimeFigureOut">
              <a:rPr lang="ru-RU" smtClean="0"/>
              <a:t>05.05.2020</a:t>
            </a:fld>
            <a:endParaRPr lang="ru-RU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15C50D-69EA-465D-A584-0AF06487F78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1421859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3DF96-6EBE-406A-8AA8-D12166E2D897}" type="datetimeFigureOut">
              <a:rPr lang="ru-RU" smtClean="0"/>
              <a:t>05.05.2020</a:t>
            </a:fld>
            <a:endParaRPr lang="ru-RU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15C50D-69EA-465D-A584-0AF06487F78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583516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3DF96-6EBE-406A-8AA8-D12166E2D897}" type="datetimeFigureOut">
              <a:rPr lang="ru-RU" smtClean="0"/>
              <a:t>05.05.2020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15C50D-69EA-465D-A584-0AF06487F78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1642067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3DF96-6EBE-406A-8AA8-D12166E2D897}" type="datetimeFigureOut">
              <a:rPr lang="ru-RU" smtClean="0"/>
              <a:t>05.05.2020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15C50D-69EA-465D-A584-0AF06487F78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489811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3DF96-6EBE-406A-8AA8-D12166E2D897}" type="datetimeFigureOut">
              <a:rPr lang="ru-RU" smtClean="0"/>
              <a:t>05.05.2020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15C50D-69EA-465D-A584-0AF06487F78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961490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3DF96-6EBE-406A-8AA8-D12166E2D897}" type="datetimeFigureOut">
              <a:rPr lang="ru-RU" smtClean="0"/>
              <a:t>05.05.2020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15C50D-69EA-465D-A584-0AF06487F78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538533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3DF96-6EBE-406A-8AA8-D12166E2D897}" type="datetimeFigureOut">
              <a:rPr lang="ru-RU" smtClean="0"/>
              <a:t>05.05.2020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15C50D-69EA-465D-A584-0AF06487F78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750222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3DF96-6EBE-406A-8AA8-D12166E2D897}" type="datetimeFigureOut">
              <a:rPr lang="ru-RU" smtClean="0"/>
              <a:t>05.05.2020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15C50D-69EA-465D-A584-0AF06487F78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126676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3DF96-6EBE-406A-8AA8-D12166E2D897}" type="datetimeFigureOut">
              <a:rPr lang="ru-RU" smtClean="0"/>
              <a:t>05.05.2020</a:t>
            </a:fld>
            <a:endParaRPr lang="ru-RU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15C50D-69EA-465D-A584-0AF06487F78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145150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3DF96-6EBE-406A-8AA8-D12166E2D897}" type="datetimeFigureOut">
              <a:rPr lang="ru-RU" smtClean="0"/>
              <a:t>05.05.2020</a:t>
            </a:fld>
            <a:endParaRPr lang="ru-RU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15C50D-69EA-465D-A584-0AF06487F78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6355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3DF96-6EBE-406A-8AA8-D12166E2D897}" type="datetimeFigureOut">
              <a:rPr lang="ru-RU" smtClean="0"/>
              <a:t>05.05.2020</a:t>
            </a:fld>
            <a:endParaRPr lang="ru-RU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15C50D-69EA-465D-A584-0AF06487F78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633468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3DF96-6EBE-406A-8AA8-D12166E2D897}" type="datetimeFigureOut">
              <a:rPr lang="ru-RU" smtClean="0"/>
              <a:t>05.05.2020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15C50D-69EA-465D-A584-0AF06487F78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050937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D053DF96-6EBE-406A-8AA8-D12166E2D897}" type="datetimeFigureOut">
              <a:rPr lang="ru-RU" smtClean="0"/>
              <a:t>05.05.2020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15C50D-69EA-465D-A584-0AF06487F78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2750299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79" r:id="rId1"/>
    <p:sldLayoutId id="2147483980" r:id="rId2"/>
    <p:sldLayoutId id="2147483981" r:id="rId3"/>
    <p:sldLayoutId id="2147483982" r:id="rId4"/>
    <p:sldLayoutId id="2147483983" r:id="rId5"/>
    <p:sldLayoutId id="2147483984" r:id="rId6"/>
    <p:sldLayoutId id="2147483985" r:id="rId7"/>
    <p:sldLayoutId id="2147483986" r:id="rId8"/>
    <p:sldLayoutId id="2147483987" r:id="rId9"/>
    <p:sldLayoutId id="2147483988" r:id="rId10"/>
    <p:sldLayoutId id="2147483989" r:id="rId11"/>
    <p:sldLayoutId id="2147483990" r:id="rId12"/>
    <p:sldLayoutId id="2147483991" r:id="rId13"/>
    <p:sldLayoutId id="2147483992" r:id="rId14"/>
    <p:sldLayoutId id="2147483993" r:id="rId15"/>
    <p:sldLayoutId id="2147483994" r:id="rId16"/>
    <p:sldLayoutId id="214748399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hyperlink" Target="https://znohistory.ed-era.com/m6/l31" TargetMode="External"/><Relationship Id="rId3" Type="http://schemas.openxmlformats.org/officeDocument/2006/relationships/hyperlink" Target="https://znoclub.com/istoriya-ukrainy/576-pochatok-derzhavotvorchikh-protsesiv.html" TargetMode="External"/><Relationship Id="rId7" Type="http://schemas.openxmlformats.org/officeDocument/2006/relationships/hyperlink" Target="https://www.maidanmuseum.org/uk/storinka/revolyuciya-gidnosti" TargetMode="External"/><Relationship Id="rId2" Type="http://schemas.openxmlformats.org/officeDocument/2006/relationships/hyperlink" Target="https://geomap.com.ua/uk-uh11/482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zaxid.net/chomu_yanukovich_vstoyav_a_kuchma_ni_kriza_2004_i_2013_roku_u_porivnyalnomu_konteksti_n1300000" TargetMode="External"/><Relationship Id="rId5" Type="http://schemas.openxmlformats.org/officeDocument/2006/relationships/hyperlink" Target="https://mtt.in.ua/ist-ukr_1991-2010_stanovlennya-oligarhichnoyi-systemy/" TargetMode="External"/><Relationship Id="rId4" Type="http://schemas.openxmlformats.org/officeDocument/2006/relationships/hyperlink" Target="http://zno.academia.in.ua/mod/book/view.php?id=137" TargetMode="External"/><Relationship Id="rId9" Type="http://schemas.openxmlformats.org/officeDocument/2006/relationships/hyperlink" Target="http://academy.gov.ua/ej/ej6/txts/07kvvunc.htm" TargetMode="Externa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ctrTitle"/>
          </p:nvPr>
        </p:nvSpPr>
        <p:spPr>
          <a:xfrm>
            <a:off x="1051560" y="771525"/>
            <a:ext cx="9966959" cy="2924175"/>
          </a:xfrm>
        </p:spPr>
        <p:txBody>
          <a:bodyPr/>
          <a:lstStyle/>
          <a:p>
            <a:pPr algn="ctr"/>
            <a:r>
              <a:rPr lang="ru-RU" sz="3600" b="1" i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Тема: </a:t>
            </a:r>
            <a:r>
              <a:rPr lang="ru-RU" sz="3600" b="1" i="1" dirty="0" err="1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Укра</a:t>
            </a:r>
            <a:r>
              <a:rPr lang="uk-UA" sz="3600" b="1" i="1" dirty="0" err="1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їнське</a:t>
            </a:r>
            <a:r>
              <a:rPr lang="uk-UA" sz="3600" b="1" i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державотворення в умовах незалежності</a:t>
            </a:r>
            <a:endParaRPr lang="ru-RU" sz="3600" b="1" i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Подзаголовок 4"/>
          <p:cNvSpPr>
            <a:spLocks noGrp="1"/>
          </p:cNvSpPr>
          <p:nvPr>
            <p:ph type="subTitle" idx="1"/>
          </p:nvPr>
        </p:nvSpPr>
        <p:spPr>
          <a:xfrm>
            <a:off x="1051560" y="4389120"/>
            <a:ext cx="9966960" cy="2087880"/>
          </a:xfrm>
        </p:spPr>
        <p:txBody>
          <a:bodyPr>
            <a:normAutofit fontScale="92500" lnSpcReduction="20000"/>
          </a:bodyPr>
          <a:lstStyle/>
          <a:p>
            <a:pPr algn="ctr"/>
            <a:r>
              <a:rPr lang="ru-RU" sz="2400" i="1" dirty="0" err="1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Підготувала</a:t>
            </a:r>
            <a:r>
              <a:rPr lang="ru-RU" sz="2400" i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algn="ctr"/>
            <a:r>
              <a:rPr lang="ru-RU" sz="2400" i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Студентка І курсу</a:t>
            </a:r>
          </a:p>
          <a:p>
            <a:pPr algn="ctr"/>
            <a:r>
              <a:rPr lang="ru-RU" sz="2400" i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ЛНУ </a:t>
            </a:r>
            <a:r>
              <a:rPr lang="ru-RU" sz="2400" i="1" dirty="0" err="1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ім</a:t>
            </a:r>
            <a:r>
              <a:rPr lang="ru-RU" sz="2400" i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. І. Франка</a:t>
            </a:r>
          </a:p>
          <a:p>
            <a:pPr algn="ctr"/>
            <a:r>
              <a:rPr lang="ru-RU" sz="2400" i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Кравець Марія</a:t>
            </a:r>
          </a:p>
          <a:p>
            <a:pPr algn="ctr"/>
            <a:r>
              <a:rPr lang="ru-RU" sz="2400" i="1" dirty="0" err="1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Група</a:t>
            </a:r>
            <a:r>
              <a:rPr lang="ru-RU" sz="2400" i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ФЛО 11</a:t>
            </a:r>
          </a:p>
        </p:txBody>
      </p:sp>
    </p:spTree>
    <p:extLst>
      <p:ext uri="{BB962C8B-B14F-4D97-AF65-F5344CB8AC3E}">
        <p14:creationId xmlns:p14="http://schemas.microsoft.com/office/powerpoint/2010/main" val="1083470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-1" y="0"/>
            <a:ext cx="9179097" cy="6857999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ru-RU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Кучмізм</a:t>
            </a:r>
            <a:r>
              <a:rPr lang="ru-RU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є результатом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зрощення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чиновників-вихідців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з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радянської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номенклатури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та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представників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вищого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кримінального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світу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. Формою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швидкого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збагачення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стали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незаконні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оборудки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з державною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власністю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під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час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масової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приватизації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підприємств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Сертифікатна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приватизація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призвела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до того,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що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привабливі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підприємства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потрапили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до рук людей,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пов’язаних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з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владою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або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/та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криміналом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0" indent="0">
              <a:buNone/>
            </a:pPr>
            <a:r>
              <a:rPr lang="ru-RU" dirty="0" smtClean="0">
                <a:latin typeface="Calibri" panose="020F0502020204030204" pitchFamily="34" charset="0"/>
                <a:cs typeface="Calibri" panose="020F0502020204030204" pitchFamily="34" charset="0"/>
              </a:rPr>
              <a:t>Першим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яскравим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українським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олігархом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став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Павло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Лазаренко,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який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1996 року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очолив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Кабінет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міністрів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endParaRPr lang="ru-RU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ru-RU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Окремі</a:t>
            </a:r>
            <a:r>
              <a:rPr lang="ru-RU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олігархи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не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з’явилися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«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самі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по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собі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»,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деяких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створив президент Кучма. Так, кандидат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технічних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наук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Віктор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Пінчук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, ставши зятем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Кучми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, з 1997 року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різко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зріс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у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своїх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статках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endParaRPr lang="ru-RU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ru-RU" dirty="0" smtClean="0">
                <a:latin typeface="Calibri" panose="020F0502020204030204" pitchFamily="34" charset="0"/>
                <a:cs typeface="Calibri" panose="020F0502020204030204" pitchFamily="34" charset="0"/>
              </a:rPr>
              <a:t>У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цілому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Леонід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Данилович проводив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таку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політику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щоб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між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олігархами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існував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баланс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капіталів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і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впливу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endParaRPr lang="ru-RU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ru-RU" dirty="0" err="1" smtClean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Гарантією</a:t>
            </a:r>
            <a:r>
              <a:rPr lang="ru-RU" dirty="0" smtClean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успіху</a:t>
            </a:r>
            <a:r>
              <a:rPr lang="ru-RU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фінансово-промислових</a:t>
            </a:r>
            <a:r>
              <a:rPr lang="ru-RU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груп</a:t>
            </a:r>
            <a:r>
              <a:rPr lang="ru-RU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є </a:t>
            </a:r>
            <a:r>
              <a:rPr lang="ru-RU" dirty="0" err="1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існування</a:t>
            </a:r>
            <a:r>
              <a:rPr lang="ru-RU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різних</a:t>
            </a:r>
            <a:r>
              <a:rPr lang="ru-RU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схем з </a:t>
            </a:r>
            <a:r>
              <a:rPr lang="ru-RU" dirty="0" err="1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розкрадання</a:t>
            </a:r>
            <a:r>
              <a:rPr lang="ru-RU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майна та </a:t>
            </a:r>
            <a:r>
              <a:rPr lang="ru-RU" dirty="0" err="1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коштів</a:t>
            </a:r>
            <a:r>
              <a:rPr lang="ru-RU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держави</a:t>
            </a:r>
            <a:r>
              <a:rPr lang="ru-RU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і </a:t>
            </a:r>
            <a:r>
              <a:rPr lang="ru-RU" dirty="0" err="1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громадян</a:t>
            </a:r>
            <a:r>
              <a:rPr lang="ru-RU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Наприклад</a:t>
            </a:r>
            <a:r>
              <a:rPr lang="ru-RU" dirty="0" smtClean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ru-RU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силове</a:t>
            </a:r>
            <a:r>
              <a:rPr lang="ru-RU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рейдерське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)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захоплення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підприємств</a:t>
            </a:r>
            <a:r>
              <a:rPr lang="ru-RU" dirty="0" smtClean="0">
                <a:latin typeface="Calibri" panose="020F0502020204030204" pitchFamily="34" charset="0"/>
                <a:cs typeface="Calibri" panose="020F0502020204030204" pitchFamily="34" charset="0"/>
              </a:rPr>
              <a:t>; </a:t>
            </a:r>
            <a:r>
              <a:rPr lang="ru-RU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монополія</a:t>
            </a:r>
            <a:r>
              <a:rPr lang="ru-RU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на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виробництво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, продаж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окремих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товарів</a:t>
            </a:r>
            <a:r>
              <a:rPr lang="ru-RU" dirty="0" smtClean="0">
                <a:latin typeface="Calibri" panose="020F0502020204030204" pitchFamily="34" charset="0"/>
                <a:cs typeface="Calibri" panose="020F0502020204030204" pitchFamily="34" charset="0"/>
              </a:rPr>
              <a:t>; </a:t>
            </a:r>
            <a:r>
              <a:rPr lang="ru-RU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проведення</a:t>
            </a:r>
            <a:r>
              <a:rPr lang="ru-RU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державних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тендерів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на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закупівлю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та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підряди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за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завищеними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цінами</a:t>
            </a:r>
            <a:r>
              <a:rPr lang="ru-RU" dirty="0" smtClean="0">
                <a:latin typeface="Calibri" panose="020F0502020204030204" pitchFamily="34" charset="0"/>
                <a:cs typeface="Calibri" panose="020F0502020204030204" pitchFamily="34" charset="0"/>
              </a:rPr>
              <a:t>; </a:t>
            </a:r>
            <a:r>
              <a:rPr lang="ru-RU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адміністративні</a:t>
            </a:r>
            <a:r>
              <a:rPr lang="ru-RU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обмеження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щодо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недопущення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конкуренції</a:t>
            </a:r>
            <a:r>
              <a:rPr lang="ru-RU" dirty="0" smtClean="0">
                <a:latin typeface="Calibri" panose="020F0502020204030204" pitchFamily="34" charset="0"/>
                <a:cs typeface="Calibri" panose="020F0502020204030204" pitchFamily="34" charset="0"/>
              </a:rPr>
              <a:t>; </a:t>
            </a:r>
            <a:r>
              <a:rPr lang="ru-RU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запровадження</a:t>
            </a:r>
            <a:r>
              <a:rPr lang="ru-RU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мита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на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окремі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види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імпортних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товарів</a:t>
            </a:r>
            <a:r>
              <a:rPr lang="ru-RU" dirty="0" smtClean="0">
                <a:latin typeface="Calibri" panose="020F0502020204030204" pitchFamily="34" charset="0"/>
                <a:cs typeface="Calibri" panose="020F0502020204030204" pitchFamily="34" charset="0"/>
              </a:rPr>
              <a:t>; </a:t>
            </a:r>
            <a:r>
              <a:rPr lang="ru-RU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махінації</a:t>
            </a:r>
            <a:r>
              <a:rPr lang="ru-RU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з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відшкодування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smtClean="0">
                <a:latin typeface="Calibri" panose="020F0502020204030204" pitchFamily="34" charset="0"/>
                <a:cs typeface="Calibri" panose="020F0502020204030204" pitchFamily="34" charset="0"/>
              </a:rPr>
              <a:t>ПДВ; </a:t>
            </a:r>
            <a:r>
              <a:rPr lang="ru-RU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субсидії</a:t>
            </a:r>
            <a:r>
              <a:rPr lang="ru-RU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з бюджету за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окремими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галузями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які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контролюються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олігархами</a:t>
            </a:r>
            <a:r>
              <a:rPr lang="ru-RU" dirty="0" smtClean="0">
                <a:latin typeface="Calibri" panose="020F0502020204030204" pitchFamily="34" charset="0"/>
                <a:cs typeface="Calibri" panose="020F0502020204030204" pitchFamily="34" charset="0"/>
              </a:rPr>
              <a:t>; </a:t>
            </a:r>
            <a:r>
              <a:rPr lang="ru-RU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пільгове</a:t>
            </a:r>
            <a:r>
              <a:rPr lang="ru-RU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державне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кредитування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або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гарантії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уряду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щодо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іноземних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позик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в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інтересах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окремих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корпорацій</a:t>
            </a:r>
            <a:r>
              <a:rPr lang="ru-RU" dirty="0" smtClean="0">
                <a:latin typeface="Calibri" panose="020F0502020204030204" pitchFamily="34" charset="0"/>
                <a:cs typeface="Calibri" panose="020F0502020204030204" pitchFamily="34" charset="0"/>
              </a:rPr>
              <a:t> та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ін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0" indent="0">
              <a:buNone/>
            </a:pP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Українські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олігархи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з метою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створення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позитивного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іміджу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в очах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громадян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часто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удаються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до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благодійництва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фінансують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спортивні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клуби,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культурні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заходи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тощо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Також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створюють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або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купують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готові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засоби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масової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інформації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зокрема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окремі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телевізійні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компанії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. Часто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такі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ЗМІ активно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працюють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під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час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виборчих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перегонів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Олігархат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бере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участь у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політичному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житті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за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допомогою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власних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парламентських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політичних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партій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або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/та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окремих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депутатів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Інколи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олігарх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сам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може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стати депутатом (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наприклад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, Ю. Бойко, Р. Ахметов в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окремі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роки),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навіть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президентом (П. Порошенко</a:t>
            </a:r>
            <a:r>
              <a:rPr lang="ru-RU" dirty="0" smtClean="0">
                <a:latin typeface="Calibri" panose="020F0502020204030204" pitchFamily="34" charset="0"/>
                <a:cs typeface="Calibri" panose="020F0502020204030204" pitchFamily="34" charset="0"/>
              </a:rPr>
              <a:t>).</a:t>
            </a:r>
            <a:endParaRPr lang="ru-RU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Объект 5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9097" y="1560513"/>
            <a:ext cx="3012903" cy="4200525"/>
          </a:xfrm>
        </p:spPr>
      </p:pic>
    </p:spTree>
    <p:extLst>
      <p:ext uri="{BB962C8B-B14F-4D97-AF65-F5344CB8AC3E}">
        <p14:creationId xmlns:p14="http://schemas.microsoft.com/office/powerpoint/2010/main" val="17541549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0448926" cy="828675"/>
          </a:xfrm>
        </p:spPr>
        <p:txBody>
          <a:bodyPr/>
          <a:lstStyle/>
          <a:p>
            <a:pPr marL="0" indent="0" algn="ctr"/>
            <a:r>
              <a:rPr lang="uk-UA" sz="2400" b="1" i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3. Зміна влади як «криза наступності» (2004-2013 рр</a:t>
            </a:r>
            <a:r>
              <a:rPr lang="uk-UA" sz="2400" b="1" i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.)</a:t>
            </a:r>
            <a:endParaRPr lang="uk-UA" sz="2400" b="1" i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0" y="828676"/>
            <a:ext cx="7796212" cy="6029324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Масштабні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політичні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кризи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вибухають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в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Україні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приблизно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раз у десять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років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, і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кожна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наступна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є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гострішою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ніж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попередня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Проте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якщо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кризи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1994 і 2004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років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тягли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за собою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зміну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влади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, то криза 2013-го –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ні</a:t>
            </a:r>
            <a:r>
              <a:rPr lang="ru-RU" dirty="0" smtClean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0" indent="0">
              <a:buNone/>
            </a:pP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У 2004 р.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опозиція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діяла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більш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злагоджено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, а головне мала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єдиного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лідера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що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виступав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опонентом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влади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. У 2013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році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опозиція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діяла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неефективно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, (не мала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ні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плану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виходу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з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кризи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ні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плану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зміщення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Януковича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від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влади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),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тобто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не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налагодила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альтернативної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координації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, а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тим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більше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була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представлена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трьома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лідерами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кожен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з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яких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планує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брати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участь у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виборах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президента.</a:t>
            </a:r>
          </a:p>
          <a:p>
            <a:pPr marL="0" indent="0">
              <a:buNone/>
            </a:pP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Здатність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людей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масово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вийти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на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вулиці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у 2013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році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не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врахували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ні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соціологи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ні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опозиція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ні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влада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Якщо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2004 року до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протестів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заздалегідь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готувались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молодіжні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організації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, то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цьогоріч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перший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спалах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протестів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відбувся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спонтанно. </a:t>
            </a:r>
            <a:endParaRPr lang="ru-RU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Важливим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чинником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успіху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Помаранчевої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революції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був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розкол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в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оточенні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президента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Кучми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зокрема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перехід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олігархів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на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бік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опозиції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відмова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частини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керівництва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СБУ,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армії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й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міліції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силою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придушувати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протести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, а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також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розпад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пропрезидентської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більшості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у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парламенті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. У 2013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році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опозиція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не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змогла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запропонувати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умови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, на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яких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олігархи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, силовики і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частина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фракції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ПР у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парламенті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, як і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провладні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позафракційні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депутати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змогли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б перейти на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її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бік</a:t>
            </a:r>
            <a:endParaRPr lang="ru-RU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«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Вкрадені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»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вибори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стали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поштовхом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до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масових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акцій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протесту 2004 року, а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рішення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Верховного суду про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повторне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голосування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другого туру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президентських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виборів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, на яке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погодились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обоє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кандидатів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, дозволило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вирішити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кризу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мирним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шляхом. У 2013р.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поштовхом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до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протестів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стало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рішення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уряду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Миколи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Азарова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призупинити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підготовку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до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підписання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Угоди про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Асоціацію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(УА) з ЄС.</a:t>
            </a:r>
          </a:p>
          <a:p>
            <a:pPr marL="0" indent="0">
              <a:buNone/>
            </a:pPr>
            <a:endParaRPr lang="ru-RU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Объект 4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6212" y="2607023"/>
            <a:ext cx="4395788" cy="2472630"/>
          </a:xfrm>
        </p:spPr>
      </p:pic>
    </p:spTree>
    <p:extLst>
      <p:ext uri="{BB962C8B-B14F-4D97-AF65-F5344CB8AC3E}">
        <p14:creationId xmlns:p14="http://schemas.microsoft.com/office/powerpoint/2010/main" val="30101903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0" y="114300"/>
            <a:ext cx="7796212" cy="67436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Порівняння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подій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2004 і 2013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років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в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Україні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показують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що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організаційний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потенціал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влади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виявився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вищим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ніж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«сила народу». 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Попередивши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«бунт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олігархів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» і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розкол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фракції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ПР у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парламенті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та залучивши до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гри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Путіна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, Янукович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зумів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стримати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внутрішній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і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зовнішній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тиск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чим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вирішив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питання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свого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перебування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при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владі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принаймні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до 2015р</a:t>
            </a:r>
            <a:r>
              <a:rPr lang="ru-RU" dirty="0" smtClean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0" indent="0">
              <a:buNone/>
            </a:pP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Євромайдан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2013-го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чимось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нагадує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події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2001-2002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років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відомі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як «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Україна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без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Кучми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». Попри те,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що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контекст і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кількість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учасників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суттєво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відрізняються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, є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принаймні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два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моменти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що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їх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об’єднує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. Перший –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обидва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протести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мали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на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меті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зміну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влади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Другий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–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обидва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протести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не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досягли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цієї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мети,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зокрема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через те,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що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інституційний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механізм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вирішення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конфлікту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, а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саме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вибори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був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відсутній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endParaRPr lang="ru-RU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ru-RU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Довгий</a:t>
            </a:r>
            <a:r>
              <a:rPr lang="ru-RU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час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Захід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був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м’який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з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владою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і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байдужий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або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й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відверто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цинічний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у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ставленні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до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громадян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України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Такий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підхід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обернувся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провалом.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Якщо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США і ЄС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послідовно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відстоюють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ліберальні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цінності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, то,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аби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виправити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ситуацію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Захід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повинен бути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жорстким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з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авторитарними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представниками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влади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, але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м’яким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до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звичайних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громадян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0" indent="0">
              <a:buNone/>
            </a:pP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Збереження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чи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незначні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зміни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уряду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підтвердять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те,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що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влада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не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чує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ані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громадян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ані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власного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оточення</a:t>
            </a:r>
            <a:r>
              <a:rPr lang="ru-RU" dirty="0" smtClean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Інституційні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вимоги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які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висуває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Майдан, –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повернення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до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Конституції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2004 року,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звільнення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політичних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в’язнів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дотримання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принципів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верховенства права – по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суті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є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вимогою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демонтажу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суперпрезиденціалізму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і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повернення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до практики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розділеного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правління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, яка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існувала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в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Україні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з 2006 по 2010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рік</a:t>
            </a:r>
            <a:r>
              <a:rPr lang="ru-RU" dirty="0" smtClean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ru-RU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Объект 4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6212" y="2330899"/>
            <a:ext cx="4395788" cy="2469253"/>
          </a:xfrm>
        </p:spPr>
      </p:pic>
    </p:spTree>
    <p:extLst>
      <p:ext uri="{BB962C8B-B14F-4D97-AF65-F5344CB8AC3E}">
        <p14:creationId xmlns:p14="http://schemas.microsoft.com/office/powerpoint/2010/main" val="22687031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0" y="0"/>
            <a:ext cx="10439399" cy="942975"/>
          </a:xfrm>
        </p:spPr>
        <p:txBody>
          <a:bodyPr/>
          <a:lstStyle/>
          <a:p>
            <a:pPr algn="ctr"/>
            <a:r>
              <a:rPr lang="uk-UA" sz="2400" b="1" i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3.1. Президентство В. Ющенка. Спроби реформування політичної системи держави</a:t>
            </a:r>
            <a:endParaRPr lang="ru-RU" sz="2400" b="1" i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Объект 4"/>
          <p:cNvSpPr>
            <a:spLocks noGrp="1"/>
          </p:cNvSpPr>
          <p:nvPr>
            <p:ph sz="half" idx="1"/>
          </p:nvPr>
        </p:nvSpPr>
        <p:spPr>
          <a:xfrm>
            <a:off x="0" y="942975"/>
            <a:ext cx="9096375" cy="59150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23 </a:t>
            </a:r>
            <a:r>
              <a:rPr lang="ru-RU" b="1" dirty="0" err="1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січня</a:t>
            </a:r>
            <a:r>
              <a:rPr lang="ru-RU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2005 р. в </a:t>
            </a:r>
            <a:r>
              <a:rPr lang="ru-RU" b="1" dirty="0" err="1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сесійній</a:t>
            </a:r>
            <a:r>
              <a:rPr lang="ru-RU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b="1" dirty="0" err="1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залі</a:t>
            </a:r>
            <a:r>
              <a:rPr lang="ru-RU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b="1" dirty="0" err="1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Верховної</a:t>
            </a:r>
            <a:r>
              <a:rPr lang="ru-RU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Ради </a:t>
            </a:r>
            <a:r>
              <a:rPr lang="ru-RU" b="1" dirty="0" err="1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України</a:t>
            </a:r>
            <a:r>
              <a:rPr lang="ru-RU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b="1" dirty="0" err="1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від­булася</a:t>
            </a:r>
            <a:r>
              <a:rPr lang="ru-RU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b="1" dirty="0" err="1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інавгурація</a:t>
            </a:r>
            <a:r>
              <a:rPr lang="ru-RU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- </a:t>
            </a:r>
            <a:r>
              <a:rPr lang="ru-RU" b="1" dirty="0" err="1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урочистий</a:t>
            </a:r>
            <a:r>
              <a:rPr lang="ru-RU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b="1" dirty="0" err="1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вступ</a:t>
            </a:r>
            <a:r>
              <a:rPr lang="ru-RU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на </a:t>
            </a:r>
            <a:r>
              <a:rPr lang="ru-RU" b="1" dirty="0" err="1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носі</a:t>
            </a:r>
            <a:r>
              <a:rPr lang="ru-RU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Президент а </a:t>
            </a:r>
            <a:r>
              <a:rPr lang="ru-RU" b="1" dirty="0" err="1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Укра­їни</a:t>
            </a:r>
            <a:r>
              <a:rPr lang="ru-RU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В. </a:t>
            </a:r>
            <a:r>
              <a:rPr lang="ru-RU" b="1" dirty="0" err="1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Ющенка</a:t>
            </a:r>
            <a:r>
              <a:rPr lang="ru-RU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ru-RU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Вже</a:t>
            </a:r>
            <a:r>
              <a:rPr lang="ru-RU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4 лютого 2005 р. 365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депутатів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Верховної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Ради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України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підт­римали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пропозицію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В.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Ющенка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призначити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Ю. Тимошенко на посаду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Прем'єр-міністра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Проте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в «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помаранчевій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»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команді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назрівав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розкол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основна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боротьба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розгорнулась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між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Кабінетом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Міністрів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який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очолювала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Юлія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Тимошенко та РНБО, Секретарем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якого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був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Петро Порошенко. 8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вересня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2005 р. Ющенко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відправив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у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відставку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уряд Тимошенко. Уряд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очолив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Юрій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Єхануров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0" indent="0">
              <a:buNone/>
            </a:pPr>
            <a:r>
              <a:rPr lang="ru-RU" b="1" dirty="0" err="1" smtClean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Вибори</a:t>
            </a:r>
            <a:r>
              <a:rPr lang="ru-RU" b="1" dirty="0" smtClean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2006 р.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Розпочалась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підготовка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до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парламентських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виборів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Коаліція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«Сила народу»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розпалась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колишні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лідери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помаранчевої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команди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йшли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на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вибори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окремими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партіями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та блоками. </a:t>
            </a:r>
            <a:r>
              <a:rPr lang="ru-RU" dirty="0" smtClean="0">
                <a:latin typeface="Calibri" panose="020F0502020204030204" pitchFamily="34" charset="0"/>
                <a:cs typeface="Calibri" panose="020F0502020204030204" pitchFamily="34" charset="0"/>
              </a:rPr>
              <a:t>26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березня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2006 р. на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виборах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перемогу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здобула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Партія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регіонів</a:t>
            </a:r>
            <a:r>
              <a:rPr lang="ru-RU" dirty="0" smtClean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ru-RU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Колишні</a:t>
            </a:r>
            <a:r>
              <a:rPr lang="ru-RU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союзники БЮТ, Наша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Україна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та СПУ так і не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змогли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домовитись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цим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скористалась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Партія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регіонів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, яка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перетягнула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на свою сторону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Соцпартію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та разом з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комуністами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утворили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антикризову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коаліцію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Прем’єр-міністром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став Янукович, а Мороз –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спікером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Верховної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Ради</a:t>
            </a:r>
            <a:r>
              <a:rPr lang="ru-RU" dirty="0" smtClean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0" indent="0">
              <a:buNone/>
            </a:pP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Проте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це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не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змогло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вирішили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політичну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кризу,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конфлікт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між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парламентською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коаліцією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, яка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завдяки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«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тушкуванням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»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збільшувалась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та Президентом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загострювався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Це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дозволило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Ющенку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скористатись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своїм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конституційним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правом та в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квітні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2007 р.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розпустити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Верховну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Раду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України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та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призначити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позачергові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парламентські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вибори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Після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тривалих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консультацій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вибори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були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призначені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на 30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вересня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2007 р. </a:t>
            </a:r>
            <a:r>
              <a:rPr lang="ru-RU" dirty="0" smtClean="0">
                <a:latin typeface="Calibri" panose="020F0502020204030204" pitchFamily="34" charset="0"/>
                <a:cs typeface="Calibri" panose="020F0502020204030204" pitchFamily="34" charset="0"/>
              </a:rPr>
              <a:t>18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грудня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2007 р.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Прем’єр-міністром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було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призначено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Юлію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Тимошенко. </a:t>
            </a:r>
          </a:p>
        </p:txBody>
      </p:sp>
      <p:pic>
        <p:nvPicPr>
          <p:cNvPr id="9" name="Объект 8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6375" y="1695449"/>
            <a:ext cx="3095625" cy="4673203"/>
          </a:xfrm>
        </p:spPr>
      </p:pic>
    </p:spTree>
    <p:extLst>
      <p:ext uri="{BB962C8B-B14F-4D97-AF65-F5344CB8AC3E}">
        <p14:creationId xmlns:p14="http://schemas.microsoft.com/office/powerpoint/2010/main" val="1047217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1" y="76200"/>
            <a:ext cx="7790236" cy="678179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b="1" dirty="0" err="1" smtClean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Зовнішня</a:t>
            </a:r>
            <a:r>
              <a:rPr lang="ru-RU" b="1" dirty="0" smtClean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b="1" dirty="0" err="1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політика</a:t>
            </a:r>
            <a:r>
              <a:rPr lang="ru-RU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b="1" dirty="0" err="1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України</a:t>
            </a:r>
            <a:r>
              <a:rPr lang="ru-RU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Свою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діяльність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на посту Президента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України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В. Ющенко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роз­почав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з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візитів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до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Москви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, Страсбурга, Давоса та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Варшави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ru-RU" dirty="0" smtClean="0">
                <a:latin typeface="Calibri" panose="020F0502020204030204" pitchFamily="34" charset="0"/>
                <a:cs typeface="Calibri" panose="020F0502020204030204" pitchFamily="34" charset="0"/>
              </a:rPr>
              <a:t>У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Страсбурзі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В. Ющенко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виступив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перед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депугатами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Європарламенту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. У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своїй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промові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він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намагався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роз'яснити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європейцям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внутрішню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ситуацію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в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Україні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і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висловив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надію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на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розширення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співпраці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з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країнами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Євросоюзу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ru-RU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Вже</a:t>
            </a:r>
            <a:r>
              <a:rPr lang="ru-RU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в 2005 р.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українській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економіці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було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надано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статус –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ринкової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. А в 2008 р.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Україна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стала членом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Світової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організації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торгівлі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Водночас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Україна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активізувалась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як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регіональний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лідер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зокрема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в рамках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ГУАМу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Грузія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Україна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Азербаджан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, Молдова).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Київ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 засудив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агресію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Росії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проти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Грузії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в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серпні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2008 р., а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також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Україна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попередила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Росію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про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небажаність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участі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кораблів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Чорноморського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флоту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Росії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що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базуються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в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Криму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у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війні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проти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Грузії</a:t>
            </a:r>
            <a:r>
              <a:rPr lang="ru-RU" dirty="0" smtClean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0" indent="0">
              <a:buNone/>
            </a:pP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Від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самого початку РФ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підтримувала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В. Януковича.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Зовнішньополітичний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курс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України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декларований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Ющенком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був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спрямованим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на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євроатлантичну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інтеграцію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що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дуже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непокоїло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Кремль.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Саме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тому Москва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вирішили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тиснути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на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Київ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розпалюючи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антиукраїнські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настрої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в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Криму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та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Донбасі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Ще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одним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важелем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тиску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на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Україну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стали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газові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війни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Росія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відмовлялась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постачати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Україні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газ,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вимагаючи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збільшення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ціни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Ситуація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в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українсько-російських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відносинах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стабілізувалась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лише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після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того як Янукович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очолив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уряд.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Проте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в 2008 р.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Росія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розпочала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нову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газову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війну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проти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України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, а з 1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січня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2009 р. «Газпром»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повністю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припинив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постачання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газу до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України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. Москва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вдало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підтримувала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конфлікт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Ющенко-Тимошенко, і 18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січня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2009 р.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між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главами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урядів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обох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країн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Тимошенко і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Путін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була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підписана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нова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газова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угода, яка не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була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вигідна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Україні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Ціна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на газ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збільшувалась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до 450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доларів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за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тисячу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кубометрів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Ця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угода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була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невигідна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українські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економіці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та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фактично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започаткувала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енергетичну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колонізацію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України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Росією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pic>
        <p:nvPicPr>
          <p:cNvPr id="6" name="Объект 5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0236" y="2470149"/>
            <a:ext cx="4401764" cy="2768601"/>
          </a:xfrm>
        </p:spPr>
      </p:pic>
    </p:spTree>
    <p:extLst>
      <p:ext uri="{BB962C8B-B14F-4D97-AF65-F5344CB8AC3E}">
        <p14:creationId xmlns:p14="http://schemas.microsoft.com/office/powerpoint/2010/main" val="9368771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" y="0"/>
            <a:ext cx="10420350" cy="657225"/>
          </a:xfrm>
        </p:spPr>
        <p:txBody>
          <a:bodyPr/>
          <a:lstStyle/>
          <a:p>
            <a:pPr algn="ctr"/>
            <a:r>
              <a:rPr lang="uk-UA" sz="2400" b="1" i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3.2. Прихід до влади В. </a:t>
            </a:r>
            <a:r>
              <a:rPr lang="uk-UA" sz="2400" b="1" i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Януковича</a:t>
            </a:r>
            <a:endParaRPr lang="ru-RU" sz="2400" b="1" i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2" y="657225"/>
            <a:ext cx="9080498" cy="6200775"/>
          </a:xfrm>
        </p:spPr>
        <p:txBody>
          <a:bodyPr/>
          <a:lstStyle/>
          <a:p>
            <a:pPr marL="0" indent="0">
              <a:buNone/>
            </a:pPr>
            <a:r>
              <a:rPr lang="ru-RU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25 лютого </a:t>
            </a:r>
            <a:r>
              <a:rPr lang="ru-RU" b="1" dirty="0" err="1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відбулась</a:t>
            </a:r>
            <a:r>
              <a:rPr lang="ru-RU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b="1" dirty="0" err="1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інавгурація</a:t>
            </a:r>
            <a:r>
              <a:rPr lang="ru-RU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b="1" dirty="0" err="1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Віктора</a:t>
            </a:r>
            <a:r>
              <a:rPr lang="ru-RU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Януковича. 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З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його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приходом до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влади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розпочалась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концентрація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влади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в руках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Партії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регіонів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Вже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11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березня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2010 р. у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відставку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було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відправлено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уряд Ю. Тимошенко,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натомість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уряд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було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сформовано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Партією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регіонів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, яки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очолив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Микола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Азаров.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Вже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у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вересні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2010 р.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Конституційний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суд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визнав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неконституційним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Закон «Про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внесення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змін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до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Конституції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України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»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від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8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грудня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2004 року № 2222-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IV (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політреформу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2004 року) у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зв'язку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з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порушенням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процедури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його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розгляду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і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ухвалення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і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відновив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дію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Конституції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України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1996 року. Таким чином, Янукович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отримав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значно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більші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повноваження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, а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Україна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знову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стала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президентсько-парламентською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республікою</a:t>
            </a:r>
            <a:r>
              <a:rPr lang="ru-RU" dirty="0" smtClean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0" indent="0">
              <a:buNone/>
            </a:pP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Водночас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було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ініційоване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кримінальне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провадження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щодо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лідера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опозиції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Ю. Тимошенко,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її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звинуватили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в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перевищенні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службових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обов’язків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ru-RU" dirty="0" smtClean="0">
                <a:latin typeface="Calibri" panose="020F0502020204030204" pitchFamily="34" charset="0"/>
                <a:cs typeface="Calibri" panose="020F0502020204030204" pitchFamily="34" charset="0"/>
              </a:rPr>
              <a:t>11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жовтня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2011 року Ю. Тимошенко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була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засуджена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на 7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років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у «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справі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газового договору з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Росією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».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Розпочались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переслідування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і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інших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опозиціонерів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зокрема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Юрія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Луценка,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якого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теж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було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засуджено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до 4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років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позбавлення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волі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ru-RU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Водночас</a:t>
            </a:r>
            <a:r>
              <a:rPr lang="ru-RU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розпочались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утиски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свободи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слова та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переслідування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журналістів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endParaRPr lang="ru-RU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3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липня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2012 р.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Верховна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Рада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прийняла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Закон «Про засади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державної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мовної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політики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», авторами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якого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були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Колесніченко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та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Ківалов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, члени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Партії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регіонів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. Закон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був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спрямований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на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розширення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прав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російської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мови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, ним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провладна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партія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хотіла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здобути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собі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політичні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бонуси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на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майбутніх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виборах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Проте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цей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закон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був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популістським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, і не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витримує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критики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Венеціанської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комісії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, для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його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реалізації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необхідно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близько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15 млрд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доларів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pic>
        <p:nvPicPr>
          <p:cNvPr id="5" name="Объект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0500" y="1731963"/>
            <a:ext cx="3111500" cy="4200525"/>
          </a:xfrm>
        </p:spPr>
      </p:pic>
    </p:spTree>
    <p:extLst>
      <p:ext uri="{BB962C8B-B14F-4D97-AF65-F5344CB8AC3E}">
        <p14:creationId xmlns:p14="http://schemas.microsoft.com/office/powerpoint/2010/main" val="11182083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0" y="161925"/>
            <a:ext cx="8162925" cy="669607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b="1" dirty="0" err="1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Вибори</a:t>
            </a:r>
            <a:r>
              <a:rPr lang="ru-RU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2012 р.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Напередодні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парламентських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виборів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провладна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партія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ініціювала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зміни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до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виборчого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законодавства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зокрема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прохідний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бар’єр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для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політичних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партій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було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збільшено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до 5%, а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також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заборонено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брати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участь у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виборах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політичним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блокам,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що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на думку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експертів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зроблено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для того,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щоб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не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дати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об'єднатися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розрізненій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опозиції</a:t>
            </a:r>
            <a:r>
              <a:rPr lang="ru-RU" dirty="0" smtClean="0">
                <a:latin typeface="Calibri" panose="020F0502020204030204" pitchFamily="34" charset="0"/>
                <a:cs typeface="Calibri" panose="020F0502020204030204" pitchFamily="34" charset="0"/>
              </a:rPr>
              <a:t>..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Оскільки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вибори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відбували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за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змішаною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системою то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владі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вдалось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перетягнути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на свою сторону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чимало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самовисуванців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і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ввже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12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грудня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2012 р.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було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затверджено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уряд на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чолі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з М.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Азаровим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спікером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Верховної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Ради став один з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лідерів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Партії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регіонів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В.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Рибак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0" indent="0">
              <a:buNone/>
            </a:pPr>
            <a:r>
              <a:rPr lang="ru-RU" dirty="0" smtClean="0">
                <a:latin typeface="Calibri" panose="020F0502020204030204" pitchFamily="34" charset="0"/>
                <a:cs typeface="Calibri" panose="020F0502020204030204" pitchFamily="34" charset="0"/>
              </a:rPr>
              <a:t>"Вставай, </a:t>
            </a:r>
            <a:r>
              <a:rPr lang="ru-RU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Україно</a:t>
            </a:r>
            <a:r>
              <a:rPr lang="ru-RU" dirty="0" smtClean="0">
                <a:latin typeface="Calibri" panose="020F0502020204030204" pitchFamily="34" charset="0"/>
                <a:cs typeface="Calibri" panose="020F0502020204030204" pitchFamily="34" charset="0"/>
              </a:rPr>
              <a:t>!". </a:t>
            </a:r>
            <a:r>
              <a:rPr lang="ru-RU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Узурпація</a:t>
            </a:r>
            <a:r>
              <a:rPr lang="ru-RU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влади</a:t>
            </a:r>
            <a:r>
              <a:rPr lang="ru-RU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Партією</a:t>
            </a:r>
            <a:r>
              <a:rPr lang="ru-RU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регіонів</a:t>
            </a:r>
            <a:r>
              <a:rPr lang="ru-RU" dirty="0" smtClean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ru-RU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небажання</a:t>
            </a:r>
            <a:r>
              <a:rPr lang="ru-RU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влади</a:t>
            </a:r>
            <a:r>
              <a:rPr lang="ru-RU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йти</a:t>
            </a:r>
            <a:r>
              <a:rPr lang="ru-RU" dirty="0" smtClean="0">
                <a:latin typeface="Calibri" panose="020F0502020204030204" pitchFamily="34" charset="0"/>
                <a:cs typeface="Calibri" panose="020F0502020204030204" pitchFamily="34" charset="0"/>
              </a:rPr>
              <a:t> на </a:t>
            </a:r>
            <a:r>
              <a:rPr lang="ru-RU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діалог</a:t>
            </a:r>
            <a:r>
              <a:rPr lang="ru-RU" dirty="0" smtClean="0">
                <a:latin typeface="Calibri" panose="020F0502020204030204" pitchFamily="34" charset="0"/>
                <a:cs typeface="Calibri" panose="020F0502020204030204" pitchFamily="34" charset="0"/>
              </a:rPr>
              <a:t> з </a:t>
            </a:r>
            <a:r>
              <a:rPr lang="ru-RU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опозиціє</a:t>
            </a:r>
            <a:r>
              <a:rPr lang="ru-RU" dirty="0" smtClean="0">
                <a:latin typeface="Calibri" panose="020F0502020204030204" pitchFamily="34" charset="0"/>
                <a:cs typeface="Calibri" panose="020F0502020204030204" pitchFamily="34" charset="0"/>
              </a:rPr>
              <a:t> і </a:t>
            </a:r>
            <a:r>
              <a:rPr lang="ru-RU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суспільством</a:t>
            </a:r>
            <a:r>
              <a:rPr lang="ru-RU" dirty="0" smtClean="0">
                <a:latin typeface="Calibri" panose="020F0502020204030204" pitchFamily="34" charset="0"/>
                <a:cs typeface="Calibri" panose="020F0502020204030204" pitchFamily="34" charset="0"/>
              </a:rPr>
              <a:t> та </a:t>
            </a:r>
            <a:r>
              <a:rPr lang="ru-RU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погіршення</a:t>
            </a:r>
            <a:r>
              <a:rPr lang="ru-RU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економічного</a:t>
            </a:r>
            <a:r>
              <a:rPr lang="ru-RU" dirty="0" smtClean="0">
                <a:latin typeface="Calibri" panose="020F0502020204030204" pitchFamily="34" charset="0"/>
                <a:cs typeface="Calibri" panose="020F0502020204030204" pitchFamily="34" charset="0"/>
              </a:rPr>
              <a:t> становища </a:t>
            </a:r>
            <a:r>
              <a:rPr lang="ru-RU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України</a:t>
            </a:r>
            <a:r>
              <a:rPr lang="ru-RU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призвело</a:t>
            </a:r>
            <a:r>
              <a:rPr lang="ru-RU" dirty="0" smtClean="0">
                <a:latin typeface="Calibri" panose="020F0502020204030204" pitchFamily="34" charset="0"/>
                <a:cs typeface="Calibri" panose="020F0502020204030204" pitchFamily="34" charset="0"/>
              </a:rPr>
              <a:t> до </a:t>
            </a:r>
            <a:r>
              <a:rPr lang="ru-RU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глибокоїсуспільно</a:t>
            </a:r>
            <a:r>
              <a:rPr lang="ru-RU" dirty="0" smtClean="0">
                <a:latin typeface="Calibri" panose="020F0502020204030204" pitchFamily="34" charset="0"/>
                <a:cs typeface="Calibri" panose="020F0502020204030204" pitchFamily="34" charset="0"/>
              </a:rPr>
              <a:t>- </a:t>
            </a:r>
            <a:r>
              <a:rPr lang="ru-RU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політичної</a:t>
            </a:r>
            <a:r>
              <a:rPr lang="ru-RU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кризи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. 14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березня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2013 р. у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Вінниці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опозиційні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партії</a:t>
            </a:r>
            <a:r>
              <a:rPr lang="ru-RU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ВО "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Батьківщина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", УДАР та ВО "Свобода"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розпочали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масові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акції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протесту "Вставай,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Україно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!"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проти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режиму Януковича. </a:t>
            </a:r>
            <a:endParaRPr lang="ru-RU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ru-RU" b="1" dirty="0" err="1" smtClean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Зовнішня</a:t>
            </a:r>
            <a:r>
              <a:rPr lang="ru-RU" b="1" dirty="0" smtClean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b="1" dirty="0" err="1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політика</a:t>
            </a:r>
            <a:r>
              <a:rPr lang="ru-RU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Прихід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до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влади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Януковича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ознаменувався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поверненням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до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багатовекторної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, а по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суті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проросійської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зовнішньої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політики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Вже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21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квітня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2010 р. президент РФ Д.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Медвєдєв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відвідав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Харків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, де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було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підписано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угоду про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знижку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у сто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доларів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ціни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на газ для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України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взамін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українська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сторона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погоджувалась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продовжити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термін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дислокації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ЧФ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Росії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до 2042 р., так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звані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Харківські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угоди. 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Ще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 2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квітня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президент В. Янукович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ліквідував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комісію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з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підготовки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вступу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України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до НАТО.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Водночас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Київський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апеляційний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суд заборонив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проведення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референдуму з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питання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вступу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України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до НАТО. 1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липня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2010 р.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Верховна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Рада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ухвалила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Закон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України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«Про засади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внутрішньої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і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зовнішньої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політики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», в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якому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наша держава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визначається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як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позаблокова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європейська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держава.</a:t>
            </a:r>
          </a:p>
        </p:txBody>
      </p:sp>
      <p:pic>
        <p:nvPicPr>
          <p:cNvPr id="5" name="Объект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2925" y="2551113"/>
            <a:ext cx="4029075" cy="2632329"/>
          </a:xfrm>
        </p:spPr>
      </p:pic>
    </p:spTree>
    <p:extLst>
      <p:ext uri="{BB962C8B-B14F-4D97-AF65-F5344CB8AC3E}">
        <p14:creationId xmlns:p14="http://schemas.microsoft.com/office/powerpoint/2010/main" val="165335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1" y="95250"/>
            <a:ext cx="10439400" cy="600074"/>
          </a:xfrm>
        </p:spPr>
        <p:txBody>
          <a:bodyPr/>
          <a:lstStyle/>
          <a:p>
            <a:pPr algn="ctr"/>
            <a:r>
              <a:rPr lang="ru-RU" sz="2400" b="1" i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4. «</a:t>
            </a:r>
            <a:r>
              <a:rPr lang="ru-RU" sz="2400" b="1" i="1" dirty="0" err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Революція</a:t>
            </a:r>
            <a:r>
              <a:rPr lang="ru-RU" sz="2400" b="1" i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2400" b="1" i="1" dirty="0" err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гідності</a:t>
            </a:r>
            <a:r>
              <a:rPr lang="ru-RU" sz="2400" b="1" i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» та </a:t>
            </a:r>
            <a:r>
              <a:rPr lang="ru-RU" sz="2400" b="1" i="1" dirty="0" err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її</a:t>
            </a:r>
            <a:r>
              <a:rPr lang="ru-RU" sz="2400" b="1" i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2400" b="1" i="1" dirty="0" err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вплив</a:t>
            </a:r>
            <a:r>
              <a:rPr lang="ru-RU" sz="2400" b="1" i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на </a:t>
            </a:r>
            <a:r>
              <a:rPr lang="ru-RU" sz="2400" b="1" i="1" dirty="0" err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українське</a:t>
            </a:r>
            <a:r>
              <a:rPr lang="ru-RU" sz="2400" b="1" i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2400" b="1" i="1" dirty="0" err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суспільство</a:t>
            </a:r>
            <a:endParaRPr lang="ru-RU" sz="2400" b="1" i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Текст 13"/>
          <p:cNvSpPr>
            <a:spLocks noGrp="1"/>
          </p:cNvSpPr>
          <p:nvPr>
            <p:ph type="body" idx="1"/>
          </p:nvPr>
        </p:nvSpPr>
        <p:spPr>
          <a:xfrm>
            <a:off x="1" y="695325"/>
            <a:ext cx="8534400" cy="5991226"/>
          </a:xfrm>
        </p:spPr>
        <p:txBody>
          <a:bodyPr/>
          <a:lstStyle/>
          <a:p>
            <a:r>
              <a:rPr lang="ru-RU" sz="1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Боротьба</a:t>
            </a:r>
            <a:r>
              <a:rPr lang="ru-RU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1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українських</a:t>
            </a:r>
            <a:r>
              <a:rPr lang="ru-RU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1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громадян</a:t>
            </a:r>
            <a:r>
              <a:rPr lang="ru-RU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за </a:t>
            </a:r>
            <a:r>
              <a:rPr lang="ru-RU" sz="1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свої</a:t>
            </a:r>
            <a:r>
              <a:rPr lang="ru-RU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права, яка одержала </a:t>
            </a:r>
            <a:r>
              <a:rPr lang="ru-RU" sz="1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назву</a:t>
            </a:r>
            <a:r>
              <a:rPr lang="ru-RU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18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"</a:t>
            </a:r>
            <a:r>
              <a:rPr lang="ru-RU" sz="1800" b="1" dirty="0" err="1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Євромайдан</a:t>
            </a:r>
            <a:r>
              <a:rPr lang="ru-RU" sz="18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"</a:t>
            </a:r>
            <a:r>
              <a:rPr lang="ru-RU" sz="1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</a:t>
            </a:r>
            <a:r>
              <a:rPr lang="ru-RU" sz="18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а </a:t>
            </a:r>
            <a:r>
              <a:rPr lang="ru-RU" sz="1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згодом</a:t>
            </a:r>
            <a:r>
              <a:rPr lang="ru-RU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1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Революція</a:t>
            </a:r>
            <a:r>
              <a:rPr lang="ru-RU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1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Гідності</a:t>
            </a:r>
            <a:r>
              <a:rPr lang="ru-RU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ru-RU" sz="1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була</a:t>
            </a:r>
            <a:r>
              <a:rPr lang="ru-RU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1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наймасштабнішою</a:t>
            </a:r>
            <a:r>
              <a:rPr lang="ru-RU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1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подією</a:t>
            </a:r>
            <a:r>
              <a:rPr lang="ru-RU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в </a:t>
            </a:r>
            <a:r>
              <a:rPr lang="ru-RU" sz="1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новітній</a:t>
            </a:r>
            <a:r>
              <a:rPr lang="ru-RU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1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історії</a:t>
            </a:r>
            <a:r>
              <a:rPr lang="ru-RU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1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України</a:t>
            </a:r>
            <a:r>
              <a:rPr lang="ru-RU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і </a:t>
            </a:r>
            <a:r>
              <a:rPr lang="ru-RU" sz="1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логічним</a:t>
            </a:r>
            <a:r>
              <a:rPr lang="ru-RU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1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продовженням</a:t>
            </a:r>
            <a:r>
              <a:rPr lang="ru-RU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1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обстоювання</a:t>
            </a:r>
            <a:r>
              <a:rPr lang="ru-RU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прав </a:t>
            </a:r>
            <a:r>
              <a:rPr lang="ru-RU" sz="1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людини</a:t>
            </a:r>
            <a:r>
              <a:rPr lang="ru-RU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та </a:t>
            </a:r>
            <a:r>
              <a:rPr lang="ru-RU" sz="1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громадянина</a:t>
            </a:r>
            <a:r>
              <a:rPr lang="ru-RU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r>
              <a:rPr lang="ru-RU" sz="18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21 листопада 2013 року </a:t>
            </a:r>
            <a:r>
              <a:rPr lang="ru-RU" sz="1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півтори</a:t>
            </a:r>
            <a:r>
              <a:rPr lang="ru-RU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1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тисячі</a:t>
            </a:r>
            <a:r>
              <a:rPr lang="ru-RU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людей </a:t>
            </a:r>
            <a:r>
              <a:rPr lang="ru-RU" sz="1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вийшли</a:t>
            </a:r>
            <a:r>
              <a:rPr lang="ru-RU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на </a:t>
            </a:r>
            <a:r>
              <a:rPr lang="ru-RU" sz="1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площу</a:t>
            </a:r>
            <a:r>
              <a:rPr lang="ru-RU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в знак протесту </a:t>
            </a:r>
            <a:r>
              <a:rPr lang="ru-RU" sz="1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проти</a:t>
            </a:r>
            <a:r>
              <a:rPr lang="ru-RU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того, </a:t>
            </a:r>
            <a:r>
              <a:rPr lang="ru-RU" sz="1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що</a:t>
            </a:r>
            <a:r>
              <a:rPr lang="ru-RU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1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проросійський</a:t>
            </a:r>
            <a:r>
              <a:rPr lang="ru-RU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президент </a:t>
            </a:r>
            <a:r>
              <a:rPr lang="ru-RU" sz="1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Віктор</a:t>
            </a:r>
            <a:r>
              <a:rPr lang="ru-RU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Янукович </a:t>
            </a:r>
            <a:r>
              <a:rPr lang="ru-RU" sz="1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відмовився</a:t>
            </a:r>
            <a:r>
              <a:rPr lang="ru-RU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1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підписувати</a:t>
            </a:r>
            <a:r>
              <a:rPr lang="ru-RU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документ, до </a:t>
            </a:r>
            <a:r>
              <a:rPr lang="ru-RU" sz="1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якого</a:t>
            </a:r>
            <a:r>
              <a:rPr lang="ru-RU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держава </a:t>
            </a:r>
            <a:r>
              <a:rPr lang="ru-RU" sz="1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йшла</a:t>
            </a:r>
            <a:r>
              <a:rPr lang="ru-RU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роками: угоду про </a:t>
            </a:r>
            <a:r>
              <a:rPr lang="ru-RU" sz="1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асоційоване</a:t>
            </a:r>
            <a:r>
              <a:rPr lang="ru-RU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членство </a:t>
            </a:r>
            <a:r>
              <a:rPr lang="ru-RU" sz="1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України</a:t>
            </a:r>
            <a:r>
              <a:rPr lang="ru-RU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в </a:t>
            </a:r>
            <a:r>
              <a:rPr lang="ru-RU" sz="1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Європейському</a:t>
            </a:r>
            <a:r>
              <a:rPr lang="ru-RU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1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Союзі</a:t>
            </a:r>
            <a:r>
              <a:rPr lang="ru-RU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ru-RU" sz="1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Вночі</a:t>
            </a:r>
            <a:r>
              <a:rPr lang="ru-RU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30 листопада на </a:t>
            </a:r>
            <a:r>
              <a:rPr lang="ru-RU" sz="1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вулиці</a:t>
            </a:r>
            <a:r>
              <a:rPr lang="ru-RU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1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продовжували</a:t>
            </a:r>
            <a:r>
              <a:rPr lang="ru-RU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1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залишатися</a:t>
            </a:r>
            <a:r>
              <a:rPr lang="ru-RU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1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кілька</a:t>
            </a:r>
            <a:r>
              <a:rPr lang="ru-RU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1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сотень</a:t>
            </a:r>
            <a:r>
              <a:rPr lang="ru-RU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1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активістів</a:t>
            </a:r>
            <a:r>
              <a:rPr lang="ru-RU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ru-RU" sz="1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переважно</a:t>
            </a:r>
            <a:r>
              <a:rPr lang="ru-RU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1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студентів</a:t>
            </a:r>
            <a:r>
              <a:rPr lang="ru-RU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ru-RU" sz="1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Їх</a:t>
            </a:r>
            <a:r>
              <a:rPr lang="ru-RU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1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жорстоко</a:t>
            </a:r>
            <a:r>
              <a:rPr lang="ru-RU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1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розігнала</a:t>
            </a:r>
            <a:r>
              <a:rPr lang="ru-RU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1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поліція</a:t>
            </a:r>
            <a:r>
              <a:rPr lang="ru-RU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в </a:t>
            </a:r>
            <a:r>
              <a:rPr lang="ru-RU" sz="1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відповідь</a:t>
            </a:r>
            <a:r>
              <a:rPr lang="ru-RU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на </a:t>
            </a:r>
            <a:r>
              <a:rPr lang="ru-RU" sz="1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що</a:t>
            </a:r>
            <a:r>
              <a:rPr lang="ru-RU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18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 </a:t>
            </a:r>
            <a:r>
              <a:rPr lang="ru-RU" sz="1800" dirty="0" err="1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грудня</a:t>
            </a:r>
            <a:r>
              <a:rPr lang="ru-RU" sz="18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в центр </a:t>
            </a:r>
            <a:r>
              <a:rPr lang="ru-RU" sz="1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Києва</a:t>
            </a:r>
            <a:r>
              <a:rPr lang="ru-RU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1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з’їхалися</a:t>
            </a:r>
            <a:r>
              <a:rPr lang="ru-RU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1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сотні</a:t>
            </a:r>
            <a:r>
              <a:rPr lang="ru-RU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1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тисяч</a:t>
            </a:r>
            <a:r>
              <a:rPr lang="ru-RU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людей. </a:t>
            </a:r>
            <a:r>
              <a:rPr lang="ru-RU" sz="1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Міліцейське</a:t>
            </a:r>
            <a:r>
              <a:rPr lang="ru-RU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1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свавілля</a:t>
            </a:r>
            <a:r>
              <a:rPr lang="ru-RU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скликало людей, </a:t>
            </a:r>
            <a:r>
              <a:rPr lang="ru-RU" sz="1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обурених</a:t>
            </a:r>
            <a:r>
              <a:rPr lang="ru-RU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1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корупцією</a:t>
            </a:r>
            <a:r>
              <a:rPr lang="ru-RU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ru-RU" sz="1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узурпацією</a:t>
            </a:r>
            <a:r>
              <a:rPr lang="ru-RU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1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влади</a:t>
            </a:r>
            <a:r>
              <a:rPr lang="ru-RU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ru-RU" sz="1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політикою</a:t>
            </a:r>
            <a:r>
              <a:rPr lang="ru-RU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1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русифікації</a:t>
            </a:r>
            <a:r>
              <a:rPr lang="ru-RU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та </a:t>
            </a:r>
            <a:r>
              <a:rPr lang="ru-RU" sz="1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зближення</a:t>
            </a:r>
            <a:r>
              <a:rPr lang="ru-RU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з </a:t>
            </a:r>
            <a:r>
              <a:rPr lang="ru-RU" sz="1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Росією</a:t>
            </a:r>
            <a:r>
              <a:rPr lang="ru-RU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r>
              <a:rPr lang="ru-RU" sz="1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Євроінтеграційні</a:t>
            </a:r>
            <a:r>
              <a:rPr lang="ru-RU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гасла дали </a:t>
            </a:r>
            <a:r>
              <a:rPr lang="ru-RU" sz="1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безперервному</a:t>
            </a:r>
            <a:r>
              <a:rPr lang="ru-RU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1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мітингу</a:t>
            </a:r>
            <a:r>
              <a:rPr lang="ru-RU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1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назву</a:t>
            </a:r>
            <a:r>
              <a:rPr lang="ru-RU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1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Євромайдан</a:t>
            </a:r>
            <a:r>
              <a:rPr lang="ru-RU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ru-RU" sz="1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Перетворившись</a:t>
            </a:r>
            <a:r>
              <a:rPr lang="ru-RU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на проект </a:t>
            </a:r>
            <a:r>
              <a:rPr lang="ru-RU" sz="1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повного</a:t>
            </a:r>
            <a:r>
              <a:rPr lang="ru-RU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1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оновлення</a:t>
            </a:r>
            <a:r>
              <a:rPr lang="ru-RU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1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державної</a:t>
            </a:r>
            <a:r>
              <a:rPr lang="ru-RU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1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системи</a:t>
            </a:r>
            <a:r>
              <a:rPr lang="ru-RU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ru-RU" sz="1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він</a:t>
            </a:r>
            <a:r>
              <a:rPr lang="ru-RU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1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отримав</a:t>
            </a:r>
            <a:r>
              <a:rPr lang="ru-RU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1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назву</a:t>
            </a:r>
            <a:r>
              <a:rPr lang="ru-RU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1800" dirty="0" err="1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Революція</a:t>
            </a:r>
            <a:r>
              <a:rPr lang="ru-RU" sz="18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1800" dirty="0" err="1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гідності</a:t>
            </a:r>
            <a:r>
              <a:rPr lang="ru-RU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Люди </a:t>
            </a:r>
            <a:r>
              <a:rPr lang="ru-RU" sz="1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вимагали</a:t>
            </a:r>
            <a:r>
              <a:rPr lang="ru-RU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1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покарати</a:t>
            </a:r>
            <a:r>
              <a:rPr lang="ru-RU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1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винних</a:t>
            </a:r>
            <a:r>
              <a:rPr lang="ru-RU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у </a:t>
            </a:r>
            <a:r>
              <a:rPr lang="ru-RU" sz="1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погромі</a:t>
            </a:r>
            <a:r>
              <a:rPr lang="ru-RU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1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мітингарів</a:t>
            </a:r>
            <a:r>
              <a:rPr lang="ru-RU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r>
              <a:rPr lang="ru-RU" sz="1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Після</a:t>
            </a:r>
            <a:r>
              <a:rPr lang="ru-RU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1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жорстокого</a:t>
            </a:r>
            <a:r>
              <a:rPr lang="ru-RU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1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побиття</a:t>
            </a:r>
            <a:r>
              <a:rPr lang="ru-RU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1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молоді</a:t>
            </a:r>
            <a:r>
              <a:rPr lang="ru-RU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1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спецпідрозділами</a:t>
            </a:r>
            <a:r>
              <a:rPr lang="ru-RU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1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силовиків</a:t>
            </a:r>
            <a:r>
              <a:rPr lang="ru-RU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на </a:t>
            </a:r>
            <a:r>
              <a:rPr lang="ru-RU" sz="1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головній</a:t>
            </a:r>
            <a:r>
              <a:rPr lang="ru-RU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1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площі</a:t>
            </a:r>
            <a:r>
              <a:rPr lang="ru-RU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1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Києва</a:t>
            </a:r>
            <a:r>
              <a:rPr lang="ru-RU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– </a:t>
            </a:r>
            <a:r>
              <a:rPr lang="ru-RU" sz="1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майдані</a:t>
            </a:r>
            <a:r>
              <a:rPr lang="ru-RU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1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Незалежності</a:t>
            </a:r>
            <a:r>
              <a:rPr lang="ru-RU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ru-RU" sz="1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протестний</a:t>
            </a:r>
            <a:r>
              <a:rPr lang="ru-RU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1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рух</a:t>
            </a:r>
            <a:r>
              <a:rPr lang="ru-RU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1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перетворився</a:t>
            </a:r>
            <a:r>
              <a:rPr lang="ru-RU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на </a:t>
            </a:r>
            <a:r>
              <a:rPr lang="ru-RU" sz="1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тривалу</a:t>
            </a:r>
            <a:r>
              <a:rPr lang="ru-RU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1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кампанію</a:t>
            </a:r>
            <a:r>
              <a:rPr lang="ru-RU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1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громадянської</a:t>
            </a:r>
            <a:r>
              <a:rPr lang="ru-RU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1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непокори</a:t>
            </a:r>
            <a:r>
              <a:rPr lang="ru-RU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1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владному</a:t>
            </a:r>
            <a:r>
              <a:rPr lang="ru-RU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режиму, </a:t>
            </a:r>
            <a:r>
              <a:rPr lang="ru-RU" sz="1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корупції</a:t>
            </a:r>
            <a:r>
              <a:rPr lang="ru-RU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та </a:t>
            </a:r>
            <a:r>
              <a:rPr lang="ru-RU" sz="1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порушенням</a:t>
            </a:r>
            <a:r>
              <a:rPr lang="ru-RU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прав </a:t>
            </a:r>
            <a:r>
              <a:rPr lang="ru-RU" sz="1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людини</a:t>
            </a:r>
            <a:r>
              <a:rPr lang="ru-RU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r>
              <a:rPr lang="ru-RU" sz="1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Кампанії</a:t>
            </a:r>
            <a:r>
              <a:rPr lang="ru-RU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1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солідарності</a:t>
            </a:r>
            <a:r>
              <a:rPr lang="ru-RU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та </a:t>
            </a:r>
            <a:r>
              <a:rPr lang="ru-RU" sz="1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підтримки</a:t>
            </a:r>
            <a:r>
              <a:rPr lang="ru-RU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1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українських</a:t>
            </a:r>
            <a:r>
              <a:rPr lang="ru-RU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1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мітингарів</a:t>
            </a:r>
            <a:r>
              <a:rPr lang="ru-RU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1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пройшли</a:t>
            </a:r>
            <a:r>
              <a:rPr lang="ru-RU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у </a:t>
            </a:r>
            <a:r>
              <a:rPr lang="ru-RU" sz="1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понад</a:t>
            </a:r>
            <a:r>
              <a:rPr lang="ru-RU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20 </a:t>
            </a:r>
            <a:r>
              <a:rPr lang="ru-RU" sz="1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країнах</a:t>
            </a:r>
            <a:r>
              <a:rPr lang="ru-RU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</a:p>
        </p:txBody>
      </p:sp>
      <p:pic>
        <p:nvPicPr>
          <p:cNvPr id="18" name="Объект 17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1" y="3995486"/>
            <a:ext cx="3648862" cy="2043363"/>
          </a:xfrm>
        </p:spPr>
      </p:pic>
      <p:pic>
        <p:nvPicPr>
          <p:cNvPr id="17" name="Объект 16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1" y="1414211"/>
            <a:ext cx="3657599" cy="2300539"/>
          </a:xfrm>
        </p:spPr>
      </p:pic>
    </p:spTree>
    <p:extLst>
      <p:ext uri="{BB962C8B-B14F-4D97-AF65-F5344CB8AC3E}">
        <p14:creationId xmlns:p14="http://schemas.microsoft.com/office/powerpoint/2010/main" val="39363668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Текст 7"/>
          <p:cNvSpPr>
            <a:spLocks noGrp="1"/>
          </p:cNvSpPr>
          <p:nvPr>
            <p:ph sz="half" idx="1"/>
          </p:nvPr>
        </p:nvSpPr>
        <p:spPr>
          <a:xfrm>
            <a:off x="0" y="133350"/>
            <a:ext cx="8096250" cy="67246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16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На 61-ий день Майдану на </a:t>
            </a:r>
            <a:r>
              <a:rPr lang="ru-RU" sz="1600" dirty="0" err="1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місці</a:t>
            </a:r>
            <a:r>
              <a:rPr lang="ru-RU" sz="16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1600" dirty="0" err="1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протестів</a:t>
            </a:r>
            <a:r>
              <a:rPr lang="ru-RU" sz="16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застрелено перших </a:t>
            </a:r>
            <a:r>
              <a:rPr lang="ru-RU" sz="1600" dirty="0" err="1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двох</a:t>
            </a:r>
            <a:r>
              <a:rPr lang="ru-RU" sz="16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1600" dirty="0" err="1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активістів</a:t>
            </a:r>
            <a:r>
              <a:rPr lang="ru-RU" sz="16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ru-RU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На той час уже </a:t>
            </a:r>
            <a:r>
              <a:rPr lang="ru-RU" sz="16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було</a:t>
            </a:r>
            <a:r>
              <a:rPr lang="ru-RU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16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двоє</a:t>
            </a:r>
            <a:r>
              <a:rPr lang="ru-RU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16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загиблих</a:t>
            </a:r>
            <a:r>
              <a:rPr lang="ru-RU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за межами </a:t>
            </a:r>
            <a:r>
              <a:rPr lang="ru-RU" sz="16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місць</a:t>
            </a:r>
            <a:r>
              <a:rPr lang="ru-RU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16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протистояння</a:t>
            </a:r>
            <a:r>
              <a:rPr lang="ru-RU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ru-RU" sz="16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Ще</a:t>
            </a:r>
            <a:r>
              <a:rPr lang="ru-RU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16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рівно</a:t>
            </a:r>
            <a:r>
              <a:rPr lang="ru-RU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16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місяць</a:t>
            </a:r>
            <a:r>
              <a:rPr lang="ru-RU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16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влада</a:t>
            </a:r>
            <a:r>
              <a:rPr lang="ru-RU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16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намагатиметься</a:t>
            </a:r>
            <a:r>
              <a:rPr lang="ru-RU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16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зачистити</a:t>
            </a:r>
            <a:r>
              <a:rPr lang="ru-RU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центр </a:t>
            </a:r>
            <a:r>
              <a:rPr lang="ru-RU" sz="16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міста</a:t>
            </a:r>
            <a:r>
              <a:rPr lang="ru-RU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16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від</a:t>
            </a:r>
            <a:r>
              <a:rPr lang="ru-RU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16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протестувальників</a:t>
            </a:r>
            <a:r>
              <a:rPr lang="ru-RU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Аж у </a:t>
            </a:r>
            <a:r>
              <a:rPr lang="ru-RU" sz="16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ніч</a:t>
            </a:r>
            <a:r>
              <a:rPr lang="ru-RU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на </a:t>
            </a:r>
            <a:r>
              <a:rPr lang="ru-RU" sz="16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22 лютого 2014 року </a:t>
            </a:r>
            <a:r>
              <a:rPr lang="ru-RU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президент Янукович </a:t>
            </a:r>
            <a:r>
              <a:rPr lang="ru-RU" sz="16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чартерним</a:t>
            </a:r>
            <a:r>
              <a:rPr lang="ru-RU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рейсом </a:t>
            </a:r>
            <a:r>
              <a:rPr lang="ru-RU" sz="16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втік</a:t>
            </a:r>
            <a:r>
              <a:rPr lang="ru-RU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у </a:t>
            </a:r>
            <a:r>
              <a:rPr lang="ru-RU" sz="16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Росію</a:t>
            </a:r>
            <a:r>
              <a:rPr lang="ru-RU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ru-RU" sz="16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Офіційно</a:t>
            </a:r>
            <a:r>
              <a:rPr lang="ru-RU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16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встановлено</a:t>
            </a:r>
            <a:r>
              <a:rPr lang="ru-RU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108 жертв </a:t>
            </a:r>
            <a:r>
              <a:rPr lang="ru-RU" sz="16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Революції</a:t>
            </a:r>
            <a:r>
              <a:rPr lang="ru-RU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16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гідності</a:t>
            </a:r>
            <a:r>
              <a:rPr lang="ru-RU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ru-RU" sz="16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Більшість</a:t>
            </a:r>
            <a:r>
              <a:rPr lang="ru-RU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16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героїв</a:t>
            </a:r>
            <a:r>
              <a:rPr lang="ru-RU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16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“</a:t>
            </a:r>
            <a:r>
              <a:rPr lang="ru-RU" sz="1600" b="1" dirty="0" err="1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Небесної</a:t>
            </a:r>
            <a:r>
              <a:rPr lang="ru-RU" sz="16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1600" b="1" dirty="0" err="1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сотні</a:t>
            </a:r>
            <a:r>
              <a:rPr lang="ru-RU" sz="16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” </a:t>
            </a:r>
            <a:r>
              <a:rPr lang="ru-RU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померли </a:t>
            </a:r>
            <a:r>
              <a:rPr lang="ru-RU" sz="16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від</a:t>
            </a:r>
            <a:r>
              <a:rPr lang="ru-RU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16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вогнепальних</a:t>
            </a:r>
            <a:r>
              <a:rPr lang="ru-RU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16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поранень</a:t>
            </a:r>
            <a:r>
              <a:rPr lang="ru-RU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20 лютого 2014 року</a:t>
            </a:r>
            <a:r>
              <a:rPr lang="ru-RU" sz="16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0" indent="0">
              <a:buNone/>
            </a:pPr>
            <a:r>
              <a:rPr lang="ru-RU" sz="1600" dirty="0" err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Цей</a:t>
            </a:r>
            <a:r>
              <a:rPr lang="ru-RU" sz="16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Майдан став </a:t>
            </a:r>
            <a:r>
              <a:rPr lang="ru-RU" sz="16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епіцентром</a:t>
            </a:r>
            <a:r>
              <a:rPr lang="ru-RU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16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кардинальних</a:t>
            </a:r>
            <a:r>
              <a:rPr lang="ru-RU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16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змін</a:t>
            </a:r>
            <a:r>
              <a:rPr lang="ru-RU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у </a:t>
            </a:r>
            <a:r>
              <a:rPr lang="ru-RU" sz="16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країні</a:t>
            </a:r>
            <a:r>
              <a:rPr lang="ru-RU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А </a:t>
            </a:r>
            <a:r>
              <a:rPr lang="ru-RU" sz="16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зважаючи</a:t>
            </a:r>
            <a:r>
              <a:rPr lang="ru-RU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на </a:t>
            </a:r>
            <a:r>
              <a:rPr lang="ru-RU" sz="16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її</a:t>
            </a:r>
            <a:r>
              <a:rPr lang="ru-RU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16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географічне</a:t>
            </a:r>
            <a:r>
              <a:rPr lang="ru-RU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16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розташування</a:t>
            </a:r>
            <a:r>
              <a:rPr lang="ru-RU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та </a:t>
            </a:r>
            <a:r>
              <a:rPr lang="ru-RU" sz="16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зовнішні</a:t>
            </a:r>
            <a:r>
              <a:rPr lang="ru-RU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16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політичні</a:t>
            </a:r>
            <a:r>
              <a:rPr lang="ru-RU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16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процеси</a:t>
            </a:r>
            <a:r>
              <a:rPr lang="ru-RU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ru-RU" sz="16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можливо</a:t>
            </a:r>
            <a:r>
              <a:rPr lang="ru-RU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й у </a:t>
            </a:r>
            <a:r>
              <a:rPr lang="ru-RU" sz="16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регіоні</a:t>
            </a:r>
            <a:r>
              <a:rPr lang="ru-RU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ru-RU" sz="16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Він</a:t>
            </a:r>
            <a:r>
              <a:rPr lang="ru-RU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запустив </a:t>
            </a:r>
            <a:r>
              <a:rPr lang="ru-RU" sz="16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процес</a:t>
            </a:r>
            <a:r>
              <a:rPr lang="ru-RU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не </a:t>
            </a:r>
            <a:r>
              <a:rPr lang="ru-RU" sz="16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лише</a:t>
            </a:r>
            <a:r>
              <a:rPr lang="ru-RU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16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трансформації</a:t>
            </a:r>
            <a:r>
              <a:rPr lang="ru-RU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16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політичної</a:t>
            </a:r>
            <a:r>
              <a:rPr lang="ru-RU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16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сцени</a:t>
            </a:r>
            <a:r>
              <a:rPr lang="ru-RU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а й </a:t>
            </a:r>
            <a:r>
              <a:rPr lang="ru-RU" sz="16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соціальних</a:t>
            </a:r>
            <a:r>
              <a:rPr lang="ru-RU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і </a:t>
            </a:r>
            <a:r>
              <a:rPr lang="ru-RU" sz="16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культурних</a:t>
            </a:r>
            <a:r>
              <a:rPr lang="ru-RU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16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перетворень</a:t>
            </a:r>
            <a:r>
              <a:rPr lang="ru-RU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ru-RU" sz="16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Наслідки</a:t>
            </a:r>
            <a:r>
              <a:rPr lang="ru-RU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16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цього</a:t>
            </a:r>
            <a:r>
              <a:rPr lang="ru-RU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16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вибуху</a:t>
            </a:r>
            <a:r>
              <a:rPr lang="ru-RU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16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гніву</a:t>
            </a:r>
            <a:r>
              <a:rPr lang="ru-RU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та </a:t>
            </a:r>
            <a:r>
              <a:rPr lang="ru-RU" sz="16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сплеску</a:t>
            </a:r>
            <a:r>
              <a:rPr lang="ru-RU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16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гідності</a:t>
            </a:r>
            <a:r>
              <a:rPr lang="ru-RU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ru-RU" sz="16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що</a:t>
            </a:r>
            <a:r>
              <a:rPr lang="ru-RU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16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вивільнили</a:t>
            </a:r>
            <a:r>
              <a:rPr lang="ru-RU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16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колосальну</a:t>
            </a:r>
            <a:r>
              <a:rPr lang="ru-RU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16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суспільну</a:t>
            </a:r>
            <a:r>
              <a:rPr lang="ru-RU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16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енергію</a:t>
            </a:r>
            <a:r>
              <a:rPr lang="ru-RU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ru-RU" sz="16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даватимуться</a:t>
            </a:r>
            <a:r>
              <a:rPr lang="ru-RU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16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взнаки</a:t>
            </a:r>
            <a:r>
              <a:rPr lang="ru-RU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не </a:t>
            </a:r>
            <a:r>
              <a:rPr lang="ru-RU" sz="16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одне</a:t>
            </a:r>
            <a:r>
              <a:rPr lang="ru-RU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16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десятиліття</a:t>
            </a:r>
            <a:r>
              <a:rPr lang="ru-RU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як у </a:t>
            </a:r>
            <a:r>
              <a:rPr lang="ru-RU" sz="16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геополітичному</a:t>
            </a:r>
            <a:r>
              <a:rPr lang="ru-RU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16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вимірі</a:t>
            </a:r>
            <a:r>
              <a:rPr lang="ru-RU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так і у </a:t>
            </a:r>
            <a:r>
              <a:rPr lang="ru-RU" sz="16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внутрішніх</a:t>
            </a:r>
            <a:r>
              <a:rPr lang="ru-RU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16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соціально-політичних</a:t>
            </a:r>
            <a:r>
              <a:rPr lang="ru-RU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16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відносинах</a:t>
            </a:r>
            <a:r>
              <a:rPr lang="ru-RU" sz="16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0" indent="0">
              <a:buNone/>
            </a:pPr>
            <a:r>
              <a:rPr lang="ru-RU" sz="16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Революція</a:t>
            </a:r>
            <a:r>
              <a:rPr lang="ru-RU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16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Гідності</a:t>
            </a:r>
            <a:r>
              <a:rPr lang="ru-RU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стала </a:t>
            </a:r>
            <a:r>
              <a:rPr lang="ru-RU" sz="16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трансформаційним</a:t>
            </a:r>
            <a:r>
              <a:rPr lang="ru-RU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ru-RU" sz="16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героїчним</a:t>
            </a:r>
            <a:r>
              <a:rPr lang="ru-RU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і </a:t>
            </a:r>
            <a:r>
              <a:rPr lang="ru-RU" sz="16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драматичним</a:t>
            </a:r>
            <a:r>
              <a:rPr lang="ru-RU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феноменом для </a:t>
            </a:r>
            <a:r>
              <a:rPr lang="ru-RU" sz="16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України</a:t>
            </a:r>
            <a:r>
              <a:rPr lang="ru-RU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endParaRPr lang="ru-RU" sz="1600" dirty="0" smtClean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ru-RU" sz="16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Україна</a:t>
            </a:r>
            <a:r>
              <a:rPr lang="ru-RU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16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зберегла</a:t>
            </a:r>
            <a:r>
              <a:rPr lang="ru-RU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свою </a:t>
            </a:r>
            <a:r>
              <a:rPr lang="ru-RU" sz="16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незалежність</a:t>
            </a:r>
            <a:r>
              <a:rPr lang="ru-RU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16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від</a:t>
            </a:r>
            <a:r>
              <a:rPr lang="ru-RU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16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імперської</a:t>
            </a:r>
            <a:r>
              <a:rPr lang="ru-RU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16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Росії</a:t>
            </a:r>
            <a:r>
              <a:rPr lang="ru-RU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ru-RU" sz="16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позбувшись</a:t>
            </a:r>
            <a:r>
              <a:rPr lang="ru-RU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16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Віктора</a:t>
            </a:r>
            <a:r>
              <a:rPr lang="ru-RU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Януковича і </a:t>
            </a:r>
            <a:r>
              <a:rPr lang="ru-RU" sz="16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його</a:t>
            </a:r>
            <a:r>
              <a:rPr lang="ru-RU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16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близького</a:t>
            </a:r>
            <a:r>
              <a:rPr lang="ru-RU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16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оточення</a:t>
            </a:r>
            <a:r>
              <a:rPr lang="ru-RU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ru-RU" sz="16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які</a:t>
            </a:r>
            <a:r>
              <a:rPr lang="ru-RU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перманентно </a:t>
            </a:r>
            <a:r>
              <a:rPr lang="ru-RU" sz="16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здавали</a:t>
            </a:r>
            <a:r>
              <a:rPr lang="ru-RU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16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національні</a:t>
            </a:r>
            <a:r>
              <a:rPr lang="ru-RU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16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інтереси</a:t>
            </a:r>
            <a:r>
              <a:rPr lang="ru-RU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16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країни</a:t>
            </a:r>
            <a:r>
              <a:rPr lang="ru-RU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й </a:t>
            </a:r>
            <a:r>
              <a:rPr lang="ru-RU" sz="16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готові</a:t>
            </a:r>
            <a:r>
              <a:rPr lang="ru-RU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16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були</a:t>
            </a:r>
            <a:r>
              <a:rPr lang="ru-RU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16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здати</a:t>
            </a:r>
            <a:r>
              <a:rPr lang="ru-RU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остаточно, та </a:t>
            </a:r>
            <a:r>
              <a:rPr lang="ru-RU" sz="16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ствердила</a:t>
            </a:r>
            <a:r>
              <a:rPr lang="ru-RU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16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свій</a:t>
            </a:r>
            <a:r>
              <a:rPr lang="ru-RU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16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європейський</a:t>
            </a:r>
            <a:r>
              <a:rPr lang="ru-RU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вектор </a:t>
            </a:r>
            <a:r>
              <a:rPr lang="ru-RU" sz="16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розвитку</a:t>
            </a:r>
            <a:r>
              <a:rPr lang="ru-RU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Кремль не </a:t>
            </a:r>
            <a:r>
              <a:rPr lang="ru-RU" sz="16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полишив</a:t>
            </a:r>
            <a:r>
              <a:rPr lang="ru-RU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16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намагань</a:t>
            </a:r>
            <a:r>
              <a:rPr lang="ru-RU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16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повернути</a:t>
            </a:r>
            <a:r>
              <a:rPr lang="ru-RU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16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Україну</a:t>
            </a:r>
            <a:r>
              <a:rPr lang="ru-RU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в лоно </a:t>
            </a:r>
            <a:r>
              <a:rPr lang="ru-RU" sz="16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своєї</a:t>
            </a:r>
            <a:r>
              <a:rPr lang="ru-RU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16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імперії</a:t>
            </a:r>
            <a:r>
              <a:rPr lang="ru-RU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ru-RU" sz="16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захопивши</a:t>
            </a:r>
            <a:r>
              <a:rPr lang="ru-RU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16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невдовзі</a:t>
            </a:r>
            <a:r>
              <a:rPr lang="ru-RU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16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після</a:t>
            </a:r>
            <a:r>
              <a:rPr lang="ru-RU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16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подій</a:t>
            </a:r>
            <a:r>
              <a:rPr lang="ru-RU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на </a:t>
            </a:r>
            <a:r>
              <a:rPr lang="ru-RU" sz="16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Майдані</a:t>
            </a:r>
            <a:r>
              <a:rPr lang="ru-RU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16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Крим</a:t>
            </a:r>
            <a:r>
              <a:rPr lang="ru-RU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і </a:t>
            </a:r>
            <a:r>
              <a:rPr lang="ru-RU" sz="16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окупувавши</a:t>
            </a:r>
            <a:r>
              <a:rPr lang="ru-RU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16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частину</a:t>
            </a:r>
            <a:r>
              <a:rPr lang="ru-RU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16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території</a:t>
            </a:r>
            <a:r>
              <a:rPr lang="ru-RU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16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Донбасу</a:t>
            </a:r>
            <a:r>
              <a:rPr lang="ru-RU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ru-RU" sz="16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Утім</a:t>
            </a:r>
            <a:r>
              <a:rPr lang="ru-RU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на оборону </a:t>
            </a:r>
            <a:r>
              <a:rPr lang="ru-RU" sz="16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цінностей</a:t>
            </a:r>
            <a:r>
              <a:rPr lang="ru-RU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ru-RU" sz="16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які</a:t>
            </a:r>
            <a:r>
              <a:rPr lang="ru-RU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16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відстоював</a:t>
            </a:r>
            <a:r>
              <a:rPr lang="ru-RU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Майдан, </a:t>
            </a:r>
            <a:r>
              <a:rPr lang="ru-RU" sz="16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постали</a:t>
            </a:r>
            <a:r>
              <a:rPr lang="ru-RU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16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воїни</a:t>
            </a:r>
            <a:r>
              <a:rPr lang="ru-RU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ru-RU" sz="16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що</a:t>
            </a:r>
            <a:r>
              <a:rPr lang="ru-RU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16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тримають</a:t>
            </a:r>
            <a:r>
              <a:rPr lang="ru-RU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16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нині</a:t>
            </a:r>
            <a:r>
              <a:rPr lang="ru-RU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небо на </a:t>
            </a:r>
            <a:r>
              <a:rPr lang="ru-RU" sz="16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Сході</a:t>
            </a:r>
            <a:r>
              <a:rPr lang="ru-RU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16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України</a:t>
            </a:r>
            <a:r>
              <a:rPr lang="ru-RU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0" indent="0">
              <a:buNone/>
            </a:pPr>
            <a:r>
              <a:rPr lang="ru-RU" sz="1600" dirty="0" err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Революція</a:t>
            </a:r>
            <a:r>
              <a:rPr lang="ru-RU" sz="16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16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Гідності</a:t>
            </a:r>
            <a:r>
              <a:rPr lang="ru-RU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16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відкрила</a:t>
            </a:r>
            <a:r>
              <a:rPr lang="ru-RU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16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вікно</a:t>
            </a:r>
            <a:r>
              <a:rPr lang="ru-RU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16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можливостей</a:t>
            </a:r>
            <a:r>
              <a:rPr lang="ru-RU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для </a:t>
            </a:r>
            <a:r>
              <a:rPr lang="ru-RU" sz="16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якнайважливіших</a:t>
            </a:r>
            <a:r>
              <a:rPr lang="ru-RU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16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змін</a:t>
            </a:r>
            <a:r>
              <a:rPr lang="ru-RU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в </a:t>
            </a:r>
            <a:r>
              <a:rPr lang="ru-RU" sz="16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Україні</a:t>
            </a:r>
            <a:r>
              <a:rPr lang="ru-RU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– </a:t>
            </a:r>
            <a:r>
              <a:rPr lang="ru-RU" sz="16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процесу</a:t>
            </a:r>
            <a:r>
              <a:rPr lang="ru-RU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16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декомунізації</a:t>
            </a:r>
            <a:r>
              <a:rPr lang="ru-RU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ru-RU" sz="16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розвитку</a:t>
            </a:r>
            <a:r>
              <a:rPr lang="ru-RU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16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громадянського</a:t>
            </a:r>
            <a:r>
              <a:rPr lang="ru-RU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16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суспільства</a:t>
            </a:r>
            <a:r>
              <a:rPr lang="ru-RU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ru-RU" sz="16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що</a:t>
            </a:r>
            <a:r>
              <a:rPr lang="ru-RU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16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потужно</a:t>
            </a:r>
            <a:r>
              <a:rPr lang="ru-RU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заявило про себе  на </a:t>
            </a:r>
            <a:r>
              <a:rPr lang="ru-RU" sz="16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Майдані</a:t>
            </a:r>
            <a:r>
              <a:rPr lang="ru-RU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у </a:t>
            </a:r>
            <a:r>
              <a:rPr lang="ru-RU" sz="16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вигляді</a:t>
            </a:r>
            <a:r>
              <a:rPr lang="ru-RU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16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численних</a:t>
            </a:r>
            <a:r>
              <a:rPr lang="ru-RU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16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громадських</a:t>
            </a:r>
            <a:r>
              <a:rPr lang="ru-RU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16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ініціатив</a:t>
            </a:r>
            <a:r>
              <a:rPr lang="ru-RU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і </a:t>
            </a:r>
            <a:r>
              <a:rPr lang="ru-RU" sz="16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волонтерського</a:t>
            </a:r>
            <a:r>
              <a:rPr lang="ru-RU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16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руху</a:t>
            </a:r>
            <a:r>
              <a:rPr lang="ru-RU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на </a:t>
            </a:r>
            <a:r>
              <a:rPr lang="ru-RU" sz="16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розбудову</a:t>
            </a:r>
            <a:r>
              <a:rPr lang="ru-RU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16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війська</a:t>
            </a:r>
            <a:r>
              <a:rPr lang="ru-RU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і </a:t>
            </a:r>
            <a:r>
              <a:rPr lang="ru-RU" sz="16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захист</a:t>
            </a:r>
            <a:r>
              <a:rPr lang="ru-RU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16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держави</a:t>
            </a:r>
            <a:r>
              <a:rPr lang="ru-RU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ru-RU" sz="16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подальших</a:t>
            </a:r>
            <a:r>
              <a:rPr lang="ru-RU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16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процесів</a:t>
            </a:r>
            <a:r>
              <a:rPr lang="ru-RU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16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трансформації</a:t>
            </a:r>
            <a:r>
              <a:rPr lang="ru-RU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16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посттоталітарного</a:t>
            </a:r>
            <a:r>
              <a:rPr lang="ru-RU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16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суспільства</a:t>
            </a:r>
            <a:r>
              <a:rPr lang="ru-RU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в </a:t>
            </a:r>
            <a:r>
              <a:rPr lang="ru-RU" sz="16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демократичне</a:t>
            </a:r>
            <a:r>
              <a:rPr lang="ru-RU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</a:p>
        </p:txBody>
      </p:sp>
      <p:pic>
        <p:nvPicPr>
          <p:cNvPr id="18" name="Объект 17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6250" y="1649538"/>
            <a:ext cx="4095750" cy="3641419"/>
          </a:xfrm>
        </p:spPr>
      </p:pic>
    </p:spTree>
    <p:extLst>
      <p:ext uri="{BB962C8B-B14F-4D97-AF65-F5344CB8AC3E}">
        <p14:creationId xmlns:p14="http://schemas.microsoft.com/office/powerpoint/2010/main" val="25522980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0429875" cy="895350"/>
          </a:xfrm>
        </p:spPr>
        <p:txBody>
          <a:bodyPr/>
          <a:lstStyle/>
          <a:p>
            <a:pPr algn="ctr"/>
            <a:r>
              <a:rPr lang="uk-UA" sz="2400" b="1" i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5. Втручання Росії у внутрішні справи України, початок російсько-української війни</a:t>
            </a:r>
            <a:endParaRPr lang="ru-RU" sz="2400" b="1" i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sz="half" idx="1"/>
          </p:nvPr>
        </p:nvSpPr>
        <p:spPr>
          <a:xfrm>
            <a:off x="0" y="895350"/>
            <a:ext cx="7796212" cy="5962649"/>
          </a:xfrm>
        </p:spPr>
        <p:txBody>
          <a:bodyPr/>
          <a:lstStyle/>
          <a:p>
            <a:pPr marL="0" indent="0">
              <a:buNone/>
            </a:pP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Росія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вирішила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скористатися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внутрішньою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нестабільністю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в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Україні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і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розпочала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агресію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проти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неї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ru-RU" dirty="0" err="1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Наприкінці</a:t>
            </a:r>
            <a:r>
              <a:rPr lang="ru-RU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лютого 2014 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року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біля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парламенту та уряду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Криму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з'являються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«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зелені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чоловічки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» —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військові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без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розпізнавальних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знаків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. Вони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блокують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українські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військові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частини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та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розпочинають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підготовку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до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окупації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півострова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ru-RU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16 </a:t>
            </a:r>
            <a:r>
              <a:rPr lang="ru-RU" dirty="0" err="1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березня</a:t>
            </a:r>
            <a:r>
              <a:rPr lang="ru-RU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2014 року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окупаційна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влада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організовує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так званий «референдум» про статус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Криму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. За результатами,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які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оголосили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організатори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, 97%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кримчан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висловилися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за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приєднання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до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Російської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Федерації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ru-RU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18 </a:t>
            </a:r>
            <a:r>
              <a:rPr lang="ru-RU" dirty="0" err="1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березня</a:t>
            </a:r>
            <a:r>
              <a:rPr lang="ru-RU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за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поданням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президента,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російські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законодавчі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органи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затверджують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анексію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Криму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Росією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—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тобто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незаконне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насильницьке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приєднання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частини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української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території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Україна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, як і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більшість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країн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світу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, не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визнали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приєднання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Криму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до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Росії</a:t>
            </a:r>
            <a:r>
              <a:rPr lang="ru-RU" dirty="0" smtClean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0" indent="0">
              <a:buNone/>
            </a:pP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Паралельно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з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тим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ru-RU" dirty="0" err="1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навесні</a:t>
            </a:r>
            <a:r>
              <a:rPr lang="ru-RU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2014 року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Росія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розпочинає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дестабілізацію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та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стимулює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розвиток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сепаратиських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рухів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тобто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таких,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що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прагнуть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від'єднання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від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країни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, на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Донеччині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Луганщині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, а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також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у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Харкові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та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Одесі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. У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травні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підтримувані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російськими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спецслужбами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сепаратисти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проголосили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створення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так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званих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«</a:t>
            </a:r>
            <a:r>
              <a:rPr lang="ru-RU" dirty="0" err="1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Донецької</a:t>
            </a:r>
            <a:r>
              <a:rPr lang="ru-RU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» 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та </a:t>
            </a:r>
            <a:r>
              <a:rPr lang="ru-RU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«</a:t>
            </a:r>
            <a:r>
              <a:rPr lang="ru-RU" dirty="0" err="1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Луганської</a:t>
            </a:r>
            <a:r>
              <a:rPr lang="ru-RU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народних</a:t>
            </a:r>
            <a:r>
              <a:rPr lang="ru-RU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республік</a:t>
            </a:r>
            <a:r>
              <a:rPr lang="ru-RU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» 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(ДНР та ЛНР) та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організували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псевдореферендум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на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їхню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підтримку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. У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відповідь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Україна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розпочинає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антитерористичну</a:t>
            </a:r>
            <a:r>
              <a:rPr lang="ru-RU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операцію</a:t>
            </a:r>
            <a:r>
              <a:rPr lang="ru-RU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(АТО</a:t>
            </a:r>
            <a:r>
              <a:rPr lang="ru-RU" dirty="0" smtClean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).</a:t>
            </a:r>
          </a:p>
          <a:p>
            <a:pPr marL="0" indent="0">
              <a:buNone/>
            </a:pP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У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складний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для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країни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час,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суспільство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мобілізується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у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масштабні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волонтерський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та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добровольчий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рухи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</a:p>
        </p:txBody>
      </p:sp>
      <p:pic>
        <p:nvPicPr>
          <p:cNvPr id="6" name="Объект 5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6212" y="2462213"/>
            <a:ext cx="4395788" cy="2930525"/>
          </a:xfrm>
        </p:spPr>
      </p:pic>
    </p:spTree>
    <p:extLst>
      <p:ext uri="{BB962C8B-B14F-4D97-AF65-F5344CB8AC3E}">
        <p14:creationId xmlns:p14="http://schemas.microsoft.com/office/powerpoint/2010/main" val="743484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419100"/>
            <a:ext cx="12192000" cy="1200150"/>
          </a:xfrm>
        </p:spPr>
        <p:txBody>
          <a:bodyPr>
            <a:normAutofit/>
          </a:bodyPr>
          <a:lstStyle/>
          <a:p>
            <a:pPr algn="ctr"/>
            <a:r>
              <a:rPr lang="uk-UA" sz="4000" b="1" i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План</a:t>
            </a:r>
            <a:endParaRPr lang="ru-RU" sz="4000" b="1" i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1619250"/>
            <a:ext cx="12192000" cy="5238750"/>
          </a:xfrm>
        </p:spPr>
        <p:txBody>
          <a:bodyPr/>
          <a:lstStyle/>
          <a:p>
            <a:pPr marL="0" indent="0">
              <a:buNone/>
            </a:pPr>
            <a:r>
              <a:rPr lang="uk-UA" dirty="0" smtClean="0">
                <a:latin typeface="Calibri" panose="020F0502020204030204" pitchFamily="34" charset="0"/>
                <a:cs typeface="Calibri" panose="020F0502020204030204" pitchFamily="34" charset="0"/>
              </a:rPr>
              <a:t>1. Україна напередодні незалежності: суспільно-політична ситуація (1985-1991 рр.).</a:t>
            </a:r>
          </a:p>
          <a:p>
            <a:pPr marL="0" indent="0">
              <a:buNone/>
            </a:pPr>
            <a:r>
              <a:rPr lang="uk-UA" dirty="0" smtClean="0">
                <a:latin typeface="Calibri" panose="020F0502020204030204" pitchFamily="34" charset="0"/>
                <a:cs typeface="Calibri" panose="020F0502020204030204" pitchFamily="34" charset="0"/>
              </a:rPr>
              <a:t>2. Відновлення незалежності України, формування державних структур.</a:t>
            </a:r>
          </a:p>
          <a:p>
            <a:pPr marL="0" indent="0">
              <a:buNone/>
            </a:pPr>
            <a:r>
              <a:rPr lang="uk-UA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uk-UA" dirty="0" smtClean="0">
                <a:latin typeface="Calibri" panose="020F0502020204030204" pitchFamily="34" charset="0"/>
                <a:cs typeface="Calibri" panose="020F0502020204030204" pitchFamily="34" charset="0"/>
              </a:rPr>
              <a:t>   2.1. Перші кроки розбудови держави (1991-1994 рр.).</a:t>
            </a:r>
          </a:p>
          <a:p>
            <a:pPr marL="0" indent="0">
              <a:buNone/>
            </a:pPr>
            <a:r>
              <a:rPr lang="uk-UA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uk-UA" dirty="0" smtClean="0">
                <a:latin typeface="Calibri" panose="020F0502020204030204" pitchFamily="34" charset="0"/>
                <a:cs typeface="Calibri" panose="020F0502020204030204" pitchFamily="34" charset="0"/>
              </a:rPr>
              <a:t>   2.2. Нові вектори управління, початок формування олігархічної системи.</a:t>
            </a:r>
          </a:p>
          <a:p>
            <a:pPr marL="0" indent="0">
              <a:buNone/>
            </a:pPr>
            <a:r>
              <a:rPr lang="uk-UA" dirty="0" smtClean="0">
                <a:latin typeface="Calibri" panose="020F0502020204030204" pitchFamily="34" charset="0"/>
                <a:cs typeface="Calibri" panose="020F0502020204030204" pitchFamily="34" charset="0"/>
              </a:rPr>
              <a:t>3. Зміна влади як «криза наступності» (2004-2013 рр.).</a:t>
            </a:r>
          </a:p>
          <a:p>
            <a:pPr marL="0" indent="0">
              <a:buNone/>
            </a:pPr>
            <a:r>
              <a:rPr lang="uk-UA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uk-UA" dirty="0" smtClean="0">
                <a:latin typeface="Calibri" panose="020F0502020204030204" pitchFamily="34" charset="0"/>
                <a:cs typeface="Calibri" panose="020F0502020204030204" pitchFamily="34" charset="0"/>
              </a:rPr>
              <a:t>   3.1. Президентство В. Ющенка. Спроби реформування політичної системи держави.</a:t>
            </a:r>
          </a:p>
          <a:p>
            <a:pPr marL="0" indent="0">
              <a:buNone/>
            </a:pPr>
            <a:r>
              <a:rPr lang="uk-UA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uk-UA" dirty="0" smtClean="0">
                <a:latin typeface="Calibri" panose="020F0502020204030204" pitchFamily="34" charset="0"/>
                <a:cs typeface="Calibri" panose="020F0502020204030204" pitchFamily="34" charset="0"/>
              </a:rPr>
              <a:t>   3.2. Прихід до влади В. Януковича.</a:t>
            </a:r>
          </a:p>
          <a:p>
            <a:pPr marL="0" indent="0">
              <a:buNone/>
            </a:pPr>
            <a:r>
              <a:rPr lang="uk-UA" dirty="0" smtClean="0">
                <a:latin typeface="Calibri" panose="020F0502020204030204" pitchFamily="34" charset="0"/>
                <a:cs typeface="Calibri" panose="020F0502020204030204" pitchFamily="34" charset="0"/>
              </a:rPr>
              <a:t>4. «Революція гідності» та її вплив на українське суспільство.</a:t>
            </a:r>
          </a:p>
          <a:p>
            <a:pPr marL="0" indent="0">
              <a:buNone/>
            </a:pPr>
            <a:r>
              <a:rPr lang="uk-UA" dirty="0" smtClean="0">
                <a:latin typeface="Calibri" panose="020F0502020204030204" pitchFamily="34" charset="0"/>
                <a:cs typeface="Calibri" panose="020F0502020204030204" pitchFamily="34" charset="0"/>
              </a:rPr>
              <a:t>5. Втручання Росії у внутрішні справи України, початок російсько-української війни.</a:t>
            </a:r>
          </a:p>
          <a:p>
            <a:pPr marL="0" indent="0">
              <a:buNone/>
            </a:pPr>
            <a:r>
              <a:rPr lang="uk-UA" dirty="0" smtClean="0">
                <a:latin typeface="Calibri" panose="020F0502020204030204" pitchFamily="34" charset="0"/>
                <a:cs typeface="Calibri" panose="020F0502020204030204" pitchFamily="34" charset="0"/>
              </a:rPr>
              <a:t>6. «</a:t>
            </a:r>
            <a:r>
              <a:rPr lang="uk-UA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Охлократизація</a:t>
            </a:r>
            <a:r>
              <a:rPr lang="uk-UA" dirty="0" smtClean="0">
                <a:latin typeface="Calibri" panose="020F0502020204030204" pitchFamily="34" charset="0"/>
                <a:cs typeface="Calibri" panose="020F0502020204030204" pitchFamily="34" charset="0"/>
              </a:rPr>
              <a:t>» українського суспільства під впливом медіа – нові виклики та загрози.</a:t>
            </a:r>
          </a:p>
          <a:p>
            <a:pPr marL="0" indent="0">
              <a:buNone/>
            </a:pPr>
            <a:r>
              <a:rPr lang="uk-UA" dirty="0" smtClean="0">
                <a:latin typeface="Calibri" panose="020F0502020204030204" pitchFamily="34" charset="0"/>
                <a:cs typeface="Calibri" panose="020F0502020204030204" pitchFamily="34" charset="0"/>
              </a:rPr>
              <a:t>7. Джерела.</a:t>
            </a:r>
            <a:endParaRPr lang="ru-RU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24109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0" y="0"/>
            <a:ext cx="7943850" cy="6857999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Україна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розпочинає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активні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дії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у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відповідь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на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агресію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ru-RU" dirty="0" err="1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Навесні</a:t>
            </a:r>
            <a:r>
              <a:rPr lang="ru-RU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території</a:t>
            </a:r>
            <a:r>
              <a:rPr lang="ru-RU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ru-RU" dirty="0" err="1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контрольовані</a:t>
            </a:r>
            <a:r>
              <a:rPr lang="ru-RU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сепаратистами та </a:t>
            </a:r>
            <a:r>
              <a:rPr lang="ru-RU" dirty="0" err="1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Крим</a:t>
            </a:r>
            <a:r>
              <a:rPr lang="ru-RU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ru-RU" dirty="0" err="1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оголошують</a:t>
            </a:r>
            <a:r>
              <a:rPr lang="ru-RU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тимчасово</a:t>
            </a:r>
            <a:r>
              <a:rPr lang="ru-RU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окупованими</a:t>
            </a:r>
            <a:r>
              <a:rPr lang="ru-RU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Українська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армія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разом з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добровольчими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батальйонами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розпочинають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наступ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звільняючи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Слов'янськ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та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інші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міста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Водночас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Росія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постачає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терористам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зброю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зокрема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й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протиповітряні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ракети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ru-RU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17 </a:t>
            </a:r>
            <a:r>
              <a:rPr lang="ru-RU" dirty="0" err="1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липня</a:t>
            </a:r>
            <a:r>
              <a:rPr lang="ru-RU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2014 року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бойовики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«ДНР»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збивають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малайзійський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пасажирський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літак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MH17.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Унаслідок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цього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гинуть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приблизно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300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осіб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серед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яких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громадяни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Нідерландів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Малайзії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Британії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та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інших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країн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0" indent="0">
              <a:buNone/>
            </a:pPr>
            <a:r>
              <a:rPr lang="ru-RU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Трагедія</a:t>
            </a:r>
            <a:r>
              <a:rPr lang="ru-RU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нарешті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змусила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західні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країни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піти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на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більш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рішучі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кроки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щодо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російської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агресії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Проти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російських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чиновників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та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бізнесу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запроваджують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економічні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та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персональні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санкції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Санкції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завдадуть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російській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економіці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втрат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Проте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цим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на початку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підтримка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України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обмежиться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0" indent="0">
              <a:buNone/>
            </a:pPr>
            <a:r>
              <a:rPr lang="ru-RU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Українська</a:t>
            </a:r>
            <a:r>
              <a:rPr lang="ru-RU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армія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у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середині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серпня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локалізувала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спротив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сепаратистів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до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кількох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районів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Донбасу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Щоб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зберегти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самопроголошені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«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республіки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»,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Росія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під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прикриттям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вводить в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Україну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регулярні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війська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. Символом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протистояння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російській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агресії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стала </a:t>
            </a:r>
            <a:r>
              <a:rPr lang="ru-RU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оборона </a:t>
            </a:r>
            <a:r>
              <a:rPr lang="ru-RU" dirty="0" err="1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Донецького</a:t>
            </a:r>
            <a:r>
              <a:rPr lang="ru-RU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аеропорту</a:t>
            </a:r>
            <a:r>
              <a:rPr lang="ru-RU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«</a:t>
            </a:r>
            <a:r>
              <a:rPr lang="ru-RU" dirty="0" err="1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кіборгами</a:t>
            </a:r>
            <a:r>
              <a:rPr lang="ru-RU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» 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—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українськими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військовими-захисниками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Гарячу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фазу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протистояння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спробували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призупити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підписанням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«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Мінських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угод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» у </a:t>
            </a:r>
            <a:r>
              <a:rPr lang="ru-RU" dirty="0" err="1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вересні</a:t>
            </a:r>
            <a:r>
              <a:rPr lang="ru-RU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2014 та лютому 2015 року</a:t>
            </a:r>
            <a:r>
              <a:rPr lang="ru-RU" dirty="0" smtClean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0" indent="0">
              <a:buNone/>
            </a:pP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Угоди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сприяли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тому,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що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конфлікт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перейшов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у «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холодну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фазу»,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однак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— не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розв'язали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його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0" indent="0">
              <a:buNone/>
            </a:pPr>
            <a:r>
              <a:rPr lang="ru-RU" dirty="0" smtClean="0">
                <a:latin typeface="Calibri" panose="020F0502020204030204" pitchFamily="34" charset="0"/>
                <a:cs typeface="Calibri" panose="020F0502020204030204" pitchFamily="34" charset="0"/>
              </a:rPr>
              <a:t>За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даними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ООН,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унаслідок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російської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агресії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вже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загинуло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орієнтовно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10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тисяч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громадян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України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. Число жертв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зростає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. Але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основне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прагнення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Росії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—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вберегти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Україну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у межах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своєї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сфери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впливу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—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здійснити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не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вдалося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ru-RU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У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червні</a:t>
            </a:r>
            <a:r>
              <a:rPr lang="ru-RU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2014 року 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Угоду про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асоціацію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з ЄС президент Петро Порошенко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підписав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тією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ж ручкою,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що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мав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Віктор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Янукович у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листопаді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2013</a:t>
            </a:r>
            <a:r>
              <a:rPr lang="ru-RU" dirty="0" smtClean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0" indent="0">
              <a:buNone/>
            </a:pPr>
            <a:endParaRPr lang="ru-RU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Объект 5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4537" y="2517774"/>
            <a:ext cx="4387463" cy="2473325"/>
          </a:xfrm>
        </p:spPr>
      </p:pic>
    </p:spTree>
    <p:extLst>
      <p:ext uri="{BB962C8B-B14F-4D97-AF65-F5344CB8AC3E}">
        <p14:creationId xmlns:p14="http://schemas.microsoft.com/office/powerpoint/2010/main" val="40364927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0429875" cy="923925"/>
          </a:xfrm>
        </p:spPr>
        <p:txBody>
          <a:bodyPr/>
          <a:lstStyle/>
          <a:p>
            <a:pPr algn="ctr"/>
            <a:r>
              <a:rPr lang="ru-RU" sz="2400" b="1" i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6. «</a:t>
            </a:r>
            <a:r>
              <a:rPr lang="ru-RU" sz="2400" b="1" i="1" dirty="0" err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Охлократизація</a:t>
            </a:r>
            <a:r>
              <a:rPr lang="ru-RU" sz="2400" b="1" i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» </a:t>
            </a:r>
            <a:r>
              <a:rPr lang="ru-RU" sz="2400" b="1" i="1" dirty="0" err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українського</a:t>
            </a:r>
            <a:r>
              <a:rPr lang="ru-RU" sz="2400" b="1" i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2400" b="1" i="1" dirty="0" err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суспільства</a:t>
            </a:r>
            <a:r>
              <a:rPr lang="ru-RU" sz="2400" b="1" i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2400" b="1" i="1" dirty="0" err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під</a:t>
            </a:r>
            <a:r>
              <a:rPr lang="ru-RU" sz="2400" b="1" i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2400" b="1" i="1" dirty="0" err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впливом</a:t>
            </a:r>
            <a:r>
              <a:rPr lang="ru-RU" sz="2400" b="1" i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2400" b="1" i="1" dirty="0" err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медіа</a:t>
            </a:r>
            <a:r>
              <a:rPr lang="ru-RU" sz="2400" b="1" i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– </a:t>
            </a:r>
            <a:r>
              <a:rPr lang="ru-RU" sz="2400" b="1" i="1" dirty="0" err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нові</a:t>
            </a:r>
            <a:r>
              <a:rPr lang="ru-RU" sz="2400" b="1" i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2400" b="1" i="1" dirty="0" err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виклики</a:t>
            </a:r>
            <a:r>
              <a:rPr lang="ru-RU" sz="2400" b="1" i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та </a:t>
            </a:r>
            <a:r>
              <a:rPr lang="ru-RU" sz="2400" b="1" i="1" dirty="0" err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загрози</a:t>
            </a:r>
            <a:endParaRPr lang="ru-RU" sz="2400" b="1" i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0" y="923925"/>
            <a:ext cx="12192000" cy="5934075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У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процесах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формування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національної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свідомості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, яка є основою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державотворчих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процесів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велику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роль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відіграють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засоби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масової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інформації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Реалізовуючи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свої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функції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, вони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виступають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потужним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засобом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повернення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суспільства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до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своїх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базових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цінностей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ідентичних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й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адекватних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уявленням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звичаям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традиціям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менталітету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багатовіковому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культурно-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історичному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досвіду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народу.</a:t>
            </a:r>
          </a:p>
          <a:p>
            <a:pPr marL="0" indent="0">
              <a:buNone/>
            </a:pPr>
            <a:r>
              <a:rPr lang="ru-RU" dirty="0" smtClean="0">
                <a:latin typeface="Calibri" panose="020F0502020204030204" pitchFamily="34" charset="0"/>
                <a:cs typeface="Calibri" panose="020F0502020204030204" pitchFamily="34" charset="0"/>
              </a:rPr>
              <a:t>На 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жаль,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сьогодні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система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українських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національних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ЗМІ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об’єктивно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поки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що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не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орієнована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на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формування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розвиненої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національної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свідомості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та державно-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політичної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ідентичності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збереження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культурно-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історичної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самобутності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українського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суспільства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Значна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частина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ЗМІ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орієнтована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не на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задоволення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комунікативно-інформаційних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та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просвітницько-виховних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потреб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суспільства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, а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насамперед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на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обробку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суспільної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свідомості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в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інтересах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різних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політичних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сил,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висвітлює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приватні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чи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корпоративні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інтереси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певних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фінансово-економічних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угруповань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0" indent="0">
              <a:buNone/>
            </a:pPr>
            <a:r>
              <a:rPr lang="ru-RU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Інформаційно-культурний</a:t>
            </a:r>
            <a:r>
              <a:rPr lang="ru-RU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простір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нашої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держави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формується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під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впливом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могутніх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інформаційних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потоків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зарубіжних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країн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заповнений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культурними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зразками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не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найкращої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якості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, чужими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ідеалами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й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цінностями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і, по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суті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, не є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національним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за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своїм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змістом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. За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цих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умов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засоби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масової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інформації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не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сприяють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формуванню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і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зміцненню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національної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свідомості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, а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виступають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потужним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і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постійно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діючим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фактором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обездуховлення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та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денаціоналізації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українців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деморалізації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та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ідейно-політичної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дезорієнтації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суспільства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0" indent="0">
              <a:buNone/>
            </a:pPr>
            <a:r>
              <a:rPr lang="ru-RU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Україна</a:t>
            </a:r>
            <a:r>
              <a:rPr lang="ru-RU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до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цього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часу не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виробила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дієвих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механізмів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захисту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власного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інформаційно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-культурного простору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від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зовнішньої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експансії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Відсутнє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чітке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законодавство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щодо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регулювання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діяльності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засобів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масової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інформації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з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урахуванням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важливої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ролі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ЗМІ для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розвитку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духовності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та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формування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в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суспільстві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духовно-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ціннісних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орієнтацій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. Системно і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постійно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порушується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мовне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законодавство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що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не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сприяє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утвердженню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державної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української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мови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і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принижує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національні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почуття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свідомої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частини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українців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0" indent="0">
              <a:buNone/>
            </a:pPr>
            <a:r>
              <a:rPr lang="ru-RU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Важливою</a:t>
            </a:r>
            <a:r>
              <a:rPr lang="ru-RU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умовою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формування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в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Україні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цілісного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національного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інформаційно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-культурного простору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має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стати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реалізація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виваженої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державної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інформаційної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політики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, яка б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створювала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необхідні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умови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для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повноцінного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функціонування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у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суспільстві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вітчизняних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ЗМІ як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важливого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чинника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формування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і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зміцнення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національної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свідомості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громадян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України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утвердження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незалежної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держави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Основними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напрямами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державної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інформаційної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політики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мають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бути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законодавчий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і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адміністративний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захист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національних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ресурсів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і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національного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інформаційного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простору,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організаційне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поліпшення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управління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інформаційними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ресурсами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держави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ru-RU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67917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Першочерговим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завданням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державної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інформаційної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політики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у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контексті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підвищення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впливу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ЗМІ на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формування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національної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свідомості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, на нашу думку,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мають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бути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вдосконалення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законодавчої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та нормативно-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правової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бази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що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регулює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відносини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в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інформаційній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сфері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розробка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і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прийняття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Інформаційного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Кодексу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України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. Держава через систему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відповідних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нормативно-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правових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важелів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зможе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забезпечити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протидію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зовнішнім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інформаційним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впливам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мінімізувати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процеси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зросійщення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американізації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українського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інформаційного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простору;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захистити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заради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національних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інтересів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духовно-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культурне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, морально-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психологічне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здоров’я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українського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суспільства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Розробка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дієвої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системи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контролю за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дотриманням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іноземними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ЗМІ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мовного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та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інформаційного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законодавства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України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сприятиме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забезпеченню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інформаційної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безпеки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держави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0" indent="0">
              <a:buNone/>
            </a:pPr>
            <a:r>
              <a:rPr lang="ru-RU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Доцільно</a:t>
            </a:r>
            <a:r>
              <a:rPr lang="ru-RU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провести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перереєстрацію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усіх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ЗМІ,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що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функціонують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у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суспільстві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заборонити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ті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що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ведуть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антиукраїнську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політику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підривають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духовність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української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нації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та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безпеку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Української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держави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розпалюють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міжнаціональну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ворожнечу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Органи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державної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влади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мають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посилити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контроль за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дотриманням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положень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чинного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законодавства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щодо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мовного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режиму ЗМІ та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квоти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національного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продукту на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телебаченні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та у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кінопрокаті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0" indent="0">
              <a:buNone/>
            </a:pPr>
            <a:r>
              <a:rPr lang="ru-RU" dirty="0" smtClean="0">
                <a:latin typeface="Calibri" panose="020F0502020204030204" pitchFamily="34" charset="0"/>
                <a:cs typeface="Calibri" panose="020F0502020204030204" pitchFamily="34" charset="0"/>
              </a:rPr>
              <a:t>Для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забезпечення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державного статусу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української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мови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її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повноцінного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функціонування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в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інформаційно-комунікаційному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просторі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України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держава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має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здійснювати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активну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протекціоністську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політику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щодо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україномовних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ЗМІ, у тому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числі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шляхом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застосування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механізмів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пільгового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оподаткування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0" indent="0">
              <a:buNone/>
            </a:pPr>
            <a:r>
              <a:rPr lang="ru-RU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Важливим</a:t>
            </a:r>
            <a:r>
              <a:rPr lang="ru-RU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є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завдання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забезпечення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й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національно-державницької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змістовності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теле- та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радіопростору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на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всій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території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України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і, в першу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чергу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запровадження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системи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суспільного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мовлення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вдосконалення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правової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бази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що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регулює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його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діяльність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, і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програм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які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були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б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спрямовані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на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формування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у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громадян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України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державницького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мислення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національної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свідомості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почуття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патріотизму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сприяли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утвердженню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громадянського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порозуміння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і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злагоди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утвердженню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української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мови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і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культури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. Держава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має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надати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фінансову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підтримку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загальноукраїнським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освітнім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виховним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культурним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науковим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та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іншим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програмам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у ЗМІ,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спрямованим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на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зміцнення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української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національної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свідомості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0" indent="0">
              <a:buNone/>
            </a:pPr>
            <a:r>
              <a:rPr lang="ru-RU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Прискорення</a:t>
            </a:r>
            <a:r>
              <a:rPr lang="ru-RU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процесу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роздержавлення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державних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та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комунальних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ЗМІ,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які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складають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велику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частку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на ринку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мас-медіа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сприятиме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зменшенню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їх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залежності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від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управлінських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структур і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представлених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в них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певних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політичних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сил.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Розробка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і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впровадження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ефективних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протекціоністських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механізмів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спрямованих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на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стимулювання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виробництва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вітчизняного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медіа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-продукту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сприятимуть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підвищенню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його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конкурентоспроможності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збільшенню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присутності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України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у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європейському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та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світовому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інформаційному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просторі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056879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600074"/>
            <a:ext cx="10429875" cy="1253173"/>
          </a:xfrm>
        </p:spPr>
        <p:txBody>
          <a:bodyPr>
            <a:normAutofit/>
          </a:bodyPr>
          <a:lstStyle/>
          <a:p>
            <a:pPr algn="ctr"/>
            <a:r>
              <a:rPr lang="uk-UA" sz="3600" b="1" i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Джерела</a:t>
            </a:r>
            <a:endParaRPr lang="ru-RU" sz="3200" b="1" i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1853247"/>
            <a:ext cx="12192000" cy="5004753"/>
          </a:xfrm>
        </p:spPr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geomap.com.ua/uk-uh11/482.html</a:t>
            </a:r>
            <a:endParaRPr lang="uk-UA" dirty="0" smtClean="0"/>
          </a:p>
          <a:p>
            <a:pPr>
              <a:buFont typeface="Wingdings" panose="05000000000000000000" pitchFamily="2" charset="2"/>
              <a:buChar char="v"/>
            </a:pP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znoclub.com/istoriya-ukrainy/576-pochatok-derzhavotvorchikh-protsesiv.html</a:t>
            </a:r>
            <a:endParaRPr lang="uk-UA" dirty="0" smtClean="0"/>
          </a:p>
          <a:p>
            <a:pPr>
              <a:buFont typeface="Wingdings" panose="05000000000000000000" pitchFamily="2" charset="2"/>
              <a:buChar char="v"/>
            </a:pPr>
            <a:r>
              <a:rPr lang="en-US" dirty="0">
                <a:hlinkClick r:id="rId4"/>
              </a:rPr>
              <a:t>http://</a:t>
            </a:r>
            <a:r>
              <a:rPr lang="en-US" dirty="0" smtClean="0">
                <a:hlinkClick r:id="rId4"/>
              </a:rPr>
              <a:t>zno.academia.in.ua/mod/book/view.php?id=137</a:t>
            </a:r>
            <a:endParaRPr lang="uk-UA" dirty="0" smtClean="0"/>
          </a:p>
          <a:p>
            <a:pPr>
              <a:buFont typeface="Wingdings" panose="05000000000000000000" pitchFamily="2" charset="2"/>
              <a:buChar char="v"/>
            </a:pPr>
            <a:r>
              <a:rPr lang="en-US" dirty="0">
                <a:hlinkClick r:id="rId5"/>
              </a:rPr>
              <a:t>https://mtt.in.ua/ist-ukr_1991-2010_stanovlennya-oligarhichnoyi-systemy</a:t>
            </a:r>
            <a:r>
              <a:rPr lang="en-US" dirty="0" smtClean="0">
                <a:hlinkClick r:id="rId5"/>
              </a:rPr>
              <a:t>/</a:t>
            </a:r>
            <a:endParaRPr lang="uk-UA" dirty="0" smtClean="0"/>
          </a:p>
          <a:p>
            <a:pPr>
              <a:buFont typeface="Wingdings" panose="05000000000000000000" pitchFamily="2" charset="2"/>
              <a:buChar char="v"/>
            </a:pPr>
            <a:r>
              <a:rPr lang="en-US" dirty="0">
                <a:hlinkClick r:id="rId6"/>
              </a:rPr>
              <a:t>https://</a:t>
            </a:r>
            <a:r>
              <a:rPr lang="en-US" dirty="0" smtClean="0">
                <a:hlinkClick r:id="rId6"/>
              </a:rPr>
              <a:t>zaxid.net/chomu_yanukovich_vstoyav_a_kuchma_ni_kriza_2004_i_2013_roku_u_porivnyalnomu_konteksti_n1300000</a:t>
            </a:r>
            <a:endParaRPr lang="uk-UA" dirty="0" smtClean="0"/>
          </a:p>
          <a:p>
            <a:pPr>
              <a:buFont typeface="Wingdings" panose="05000000000000000000" pitchFamily="2" charset="2"/>
              <a:buChar char="v"/>
            </a:pPr>
            <a:r>
              <a:rPr lang="en-US" dirty="0">
                <a:hlinkClick r:id="rId7"/>
              </a:rPr>
              <a:t>https://</a:t>
            </a:r>
            <a:r>
              <a:rPr lang="en-US" dirty="0" smtClean="0">
                <a:hlinkClick r:id="rId7"/>
              </a:rPr>
              <a:t>www.maidanmuseum.org/uk/storinka/revolyuciya-gidnosti</a:t>
            </a:r>
            <a:endParaRPr lang="uk-UA" dirty="0" smtClean="0"/>
          </a:p>
          <a:p>
            <a:pPr>
              <a:buFont typeface="Wingdings" panose="05000000000000000000" pitchFamily="2" charset="2"/>
              <a:buChar char="v"/>
            </a:pPr>
            <a:r>
              <a:rPr lang="en-US" dirty="0">
                <a:hlinkClick r:id="rId8"/>
              </a:rPr>
              <a:t>https://</a:t>
            </a:r>
            <a:r>
              <a:rPr lang="en-US" dirty="0" smtClean="0">
                <a:hlinkClick r:id="rId8"/>
              </a:rPr>
              <a:t>znohistory.ed-era.com/m6/l31</a:t>
            </a:r>
            <a:r>
              <a:rPr lang="uk-UA" dirty="0" smtClean="0"/>
              <a:t> </a:t>
            </a:r>
            <a:endParaRPr lang="uk-UA" dirty="0" smtClean="0"/>
          </a:p>
          <a:p>
            <a:pPr>
              <a:buFont typeface="Wingdings" panose="05000000000000000000" pitchFamily="2" charset="2"/>
              <a:buChar char="v"/>
            </a:pPr>
            <a:r>
              <a:rPr lang="en-US" dirty="0">
                <a:hlinkClick r:id="rId9"/>
              </a:rPr>
              <a:t>http://</a:t>
            </a:r>
            <a:r>
              <a:rPr lang="en-US" dirty="0" smtClean="0">
                <a:hlinkClick r:id="rId9"/>
              </a:rPr>
              <a:t>academy.gov.ua/ej/ej6/txts/07kvvunc.htm</a:t>
            </a:r>
            <a:r>
              <a:rPr lang="uk-UA" dirty="0" smtClean="0"/>
              <a:t>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510739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1314451"/>
            <a:ext cx="12192000" cy="2428874"/>
          </a:xfrm>
        </p:spPr>
        <p:txBody>
          <a:bodyPr/>
          <a:lstStyle/>
          <a:p>
            <a:pPr algn="ctr"/>
            <a:r>
              <a:rPr lang="uk-UA" sz="4800" b="1" i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Дякую за увагу!</a:t>
            </a:r>
            <a:endParaRPr lang="ru-RU" sz="4800" b="1" i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736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" y="0"/>
            <a:ext cx="10420349" cy="967422"/>
          </a:xfrm>
        </p:spPr>
        <p:txBody>
          <a:bodyPr>
            <a:normAutofit/>
          </a:bodyPr>
          <a:lstStyle/>
          <a:p>
            <a:pPr algn="ctr"/>
            <a:r>
              <a:rPr lang="uk-UA" sz="2400" b="1" i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1. Україна напередодні незалежності: суспільно-політична ситуація (1985-1991 рр.)</a:t>
            </a:r>
            <a:endParaRPr lang="ru-RU" sz="2400" b="1" i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0" y="1009650"/>
            <a:ext cx="6804000" cy="584834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sz="1600" b="1" dirty="0" err="1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Аварія</a:t>
            </a:r>
            <a:r>
              <a:rPr lang="ru-RU" sz="16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на </a:t>
            </a:r>
            <a:r>
              <a:rPr lang="ru-RU" sz="1600" b="1" dirty="0" err="1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Чорнобильській</a:t>
            </a:r>
            <a:r>
              <a:rPr lang="ru-RU" sz="16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АЕС</a:t>
            </a:r>
            <a:r>
              <a:rPr lang="ru-RU" sz="16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ru-RU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що</a:t>
            </a:r>
            <a:r>
              <a:rPr lang="ru-RU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сталася</a:t>
            </a:r>
            <a:r>
              <a:rPr lang="ru-RU" sz="1600" dirty="0">
                <a:latin typeface="Calibri" panose="020F0502020204030204" pitchFamily="34" charset="0"/>
                <a:cs typeface="Calibri" panose="020F0502020204030204" pitchFamily="34" charset="0"/>
              </a:rPr>
              <a:t> в </a:t>
            </a:r>
            <a:r>
              <a:rPr lang="ru-RU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ніч</a:t>
            </a:r>
            <a:r>
              <a:rPr lang="ru-RU" sz="1600" dirty="0">
                <a:latin typeface="Calibri" panose="020F0502020204030204" pitchFamily="34" charset="0"/>
                <a:cs typeface="Calibri" panose="020F0502020204030204" pitchFamily="34" charset="0"/>
              </a:rPr>
              <a:t> з 25 на 26 </a:t>
            </a:r>
            <a:r>
              <a:rPr lang="ru-RU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квітня</a:t>
            </a:r>
            <a:r>
              <a:rPr lang="ru-RU" sz="1600" dirty="0">
                <a:latin typeface="Calibri" panose="020F0502020204030204" pitchFamily="34" charset="0"/>
                <a:cs typeface="Calibri" panose="020F0502020204030204" pitchFamily="34" charset="0"/>
              </a:rPr>
              <a:t> 1986 р. за </a:t>
            </a:r>
            <a:r>
              <a:rPr lang="ru-RU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наслідками</a:t>
            </a:r>
            <a:r>
              <a:rPr lang="ru-RU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забруднення</a:t>
            </a:r>
            <a:r>
              <a:rPr lang="ru-RU" sz="1600" dirty="0">
                <a:latin typeface="Calibri" panose="020F0502020204030204" pitchFamily="34" charset="0"/>
                <a:cs typeface="Calibri" panose="020F0502020204030204" pitchFamily="34" charset="0"/>
              </a:rPr>
              <a:t> стала </a:t>
            </a:r>
            <a:r>
              <a:rPr lang="ru-RU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насправді</a:t>
            </a:r>
            <a:r>
              <a:rPr lang="ru-RU" sz="1600" dirty="0">
                <a:latin typeface="Calibri" panose="020F0502020204030204" pitchFamily="34" charset="0"/>
                <a:cs typeface="Calibri" panose="020F0502020204030204" pitchFamily="34" charset="0"/>
              </a:rPr>
              <a:t> катастрофою </a:t>
            </a:r>
            <a:r>
              <a:rPr lang="ru-RU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світового</a:t>
            </a:r>
            <a:r>
              <a:rPr lang="ru-RU" sz="1600" dirty="0">
                <a:latin typeface="Calibri" panose="020F0502020204030204" pitchFamily="34" charset="0"/>
                <a:cs typeface="Calibri" panose="020F0502020204030204" pitchFamily="34" charset="0"/>
              </a:rPr>
              <a:t> масштабу. </a:t>
            </a:r>
            <a:r>
              <a:rPr lang="ru-RU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Особливо </a:t>
            </a:r>
            <a:r>
              <a:rPr lang="ru-RU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трагічними</a:t>
            </a:r>
            <a:r>
              <a:rPr lang="ru-RU" sz="1600" dirty="0">
                <a:latin typeface="Calibri" panose="020F0502020204030204" pitchFamily="34" charset="0"/>
                <a:cs typeface="Calibri" panose="020F0502020204030204" pitchFamily="34" charset="0"/>
              </a:rPr>
              <a:t> стали </a:t>
            </a:r>
            <a:r>
              <a:rPr lang="ru-RU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її</a:t>
            </a:r>
            <a:r>
              <a:rPr lang="ru-RU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наслідки</a:t>
            </a:r>
            <a:r>
              <a:rPr lang="ru-RU" sz="1600" dirty="0">
                <a:latin typeface="Calibri" panose="020F0502020204030204" pitchFamily="34" charset="0"/>
                <a:cs typeface="Calibri" panose="020F0502020204030204" pitchFamily="34" charset="0"/>
              </a:rPr>
              <a:t> для </a:t>
            </a:r>
            <a:r>
              <a:rPr lang="ru-RU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країн</a:t>
            </a:r>
            <a:r>
              <a:rPr lang="ru-RU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Європи</a:t>
            </a:r>
            <a:r>
              <a:rPr lang="ru-RU" sz="1600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ru-RU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Навколо</a:t>
            </a:r>
            <a:r>
              <a:rPr lang="ru-RU" sz="1600" dirty="0">
                <a:latin typeface="Calibri" panose="020F0502020204030204" pitchFamily="34" charset="0"/>
                <a:cs typeface="Calibri" panose="020F0502020204030204" pitchFamily="34" charset="0"/>
              </a:rPr>
              <a:t> ЧАЕС </a:t>
            </a:r>
            <a:r>
              <a:rPr lang="ru-RU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було</a:t>
            </a:r>
            <a:r>
              <a:rPr lang="ru-RU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утворено</a:t>
            </a:r>
            <a:r>
              <a:rPr lang="ru-RU" sz="1600" dirty="0">
                <a:latin typeface="Calibri" panose="020F0502020204030204" pitchFamily="34" charset="0"/>
                <a:cs typeface="Calibri" panose="020F0502020204030204" pitchFamily="34" charset="0"/>
              </a:rPr>
              <a:t> 30-кілометрову зону </a:t>
            </a:r>
            <a:r>
              <a:rPr lang="ru-RU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відселення</a:t>
            </a:r>
            <a:r>
              <a:rPr lang="ru-RU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населення</a:t>
            </a:r>
            <a:r>
              <a:rPr lang="ru-RU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0" indent="0">
              <a:buNone/>
            </a:pPr>
            <a:r>
              <a:rPr lang="ru-RU" sz="1600" b="1" dirty="0" err="1" smtClean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Перебудова</a:t>
            </a:r>
            <a:r>
              <a:rPr lang="ru-RU" sz="1600" b="1" dirty="0" smtClean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16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і </a:t>
            </a:r>
            <a:r>
              <a:rPr lang="ru-RU" sz="1600" b="1" dirty="0" err="1" smtClean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Україна</a:t>
            </a:r>
            <a:r>
              <a:rPr lang="ru-RU" sz="1600" b="1" dirty="0" smtClean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ru-RU" sz="1600" dirty="0">
                <a:latin typeface="Calibri" panose="020F0502020204030204" pitchFamily="34" charset="0"/>
                <a:cs typeface="Calibri" panose="020F0502020204030204" pitchFamily="34" charset="0"/>
              </a:rPr>
              <a:t>У</a:t>
            </a:r>
            <a:r>
              <a:rPr lang="ru-RU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1985 </a:t>
            </a:r>
            <a:r>
              <a:rPr lang="ru-RU" sz="1600" dirty="0">
                <a:latin typeface="Calibri" panose="020F0502020204030204" pitchFamily="34" charset="0"/>
                <a:cs typeface="Calibri" panose="020F0502020204030204" pitchFamily="34" charset="0"/>
              </a:rPr>
              <a:t>р. на посаду Генерального секретаря ЦК КПРС </a:t>
            </a:r>
            <a:r>
              <a:rPr lang="ru-RU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було</a:t>
            </a:r>
            <a:r>
              <a:rPr lang="ru-RU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обрано</a:t>
            </a:r>
            <a:r>
              <a:rPr lang="ru-RU" sz="1600" dirty="0">
                <a:latin typeface="Calibri" panose="020F0502020204030204" pitchFamily="34" charset="0"/>
                <a:cs typeface="Calibri" panose="020F0502020204030204" pitchFamily="34" charset="0"/>
              </a:rPr>
              <a:t> М. </a:t>
            </a:r>
            <a:r>
              <a:rPr lang="ru-RU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Горбачова</a:t>
            </a:r>
            <a:r>
              <a:rPr lang="ru-RU" sz="1600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ru-RU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Саме</a:t>
            </a:r>
            <a:r>
              <a:rPr lang="ru-RU" sz="1600" dirty="0">
                <a:latin typeface="Calibri" panose="020F0502020204030204" pitchFamily="34" charset="0"/>
                <a:cs typeface="Calibri" panose="020F0502020204030204" pitchFamily="34" charset="0"/>
              </a:rPr>
              <a:t> за </a:t>
            </a:r>
            <a:r>
              <a:rPr lang="ru-RU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його</a:t>
            </a:r>
            <a:r>
              <a:rPr lang="ru-RU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ініціативою</a:t>
            </a:r>
            <a:r>
              <a:rPr lang="ru-RU" sz="1600" dirty="0">
                <a:latin typeface="Calibri" panose="020F0502020204030204" pitchFamily="34" charset="0"/>
                <a:cs typeface="Calibri" panose="020F0502020204030204" pitchFamily="34" charset="0"/>
              </a:rPr>
              <a:t> у </a:t>
            </a:r>
            <a:r>
              <a:rPr lang="ru-RU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квітні</a:t>
            </a:r>
            <a:r>
              <a:rPr lang="ru-RU" sz="1600" dirty="0">
                <a:latin typeface="Calibri" panose="020F0502020204030204" pitchFamily="34" charset="0"/>
                <a:cs typeface="Calibri" panose="020F0502020204030204" pitchFamily="34" charset="0"/>
              </a:rPr>
              <a:t> 1985 р. </a:t>
            </a:r>
            <a:r>
              <a:rPr lang="ru-RU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розпочалася</a:t>
            </a:r>
            <a:r>
              <a:rPr lang="ru-RU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перебудова</a:t>
            </a:r>
            <a:r>
              <a:rPr lang="ru-RU" sz="1600" dirty="0">
                <a:latin typeface="Calibri" panose="020F0502020204030204" pitchFamily="34" charset="0"/>
                <a:cs typeface="Calibri" panose="020F0502020204030204" pitchFamily="34" charset="0"/>
              </a:rPr>
              <a:t> в СРСР. </a:t>
            </a:r>
            <a:r>
              <a:rPr lang="ru-RU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Перебудова</a:t>
            </a:r>
            <a:r>
              <a:rPr lang="ru-RU" sz="1600" dirty="0">
                <a:latin typeface="Calibri" panose="020F0502020204030204" pitchFamily="34" charset="0"/>
                <a:cs typeface="Calibri" panose="020F0502020204030204" pitchFamily="34" charset="0"/>
              </a:rPr>
              <a:t> мала </a:t>
            </a:r>
            <a:r>
              <a:rPr lang="ru-RU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охопити</a:t>
            </a:r>
            <a:r>
              <a:rPr lang="ru-RU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п’ять</a:t>
            </a:r>
            <a:r>
              <a:rPr lang="ru-RU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провідних</a:t>
            </a:r>
            <a:r>
              <a:rPr lang="ru-RU" sz="1600" dirty="0">
                <a:latin typeface="Calibri" panose="020F0502020204030204" pitchFamily="34" charset="0"/>
                <a:cs typeface="Calibri" panose="020F0502020204030204" pitchFamily="34" charset="0"/>
              </a:rPr>
              <a:t> сфер </a:t>
            </a:r>
            <a:r>
              <a:rPr lang="ru-RU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життєдіяльності</a:t>
            </a:r>
            <a:r>
              <a:rPr lang="ru-RU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суспільства</a:t>
            </a:r>
            <a:r>
              <a:rPr lang="ru-RU" sz="1600" dirty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ru-RU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економіку</a:t>
            </a:r>
            <a:r>
              <a:rPr lang="ru-RU" sz="1600" dirty="0">
                <a:latin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ru-RU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перехід</a:t>
            </a:r>
            <a:r>
              <a:rPr lang="ru-RU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від</a:t>
            </a:r>
            <a:r>
              <a:rPr lang="ru-RU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екстенсивних</a:t>
            </a:r>
            <a:r>
              <a:rPr lang="ru-RU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методів</a:t>
            </a:r>
            <a:r>
              <a:rPr lang="ru-RU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господарювання</a:t>
            </a:r>
            <a:r>
              <a:rPr lang="ru-RU" sz="1600" dirty="0">
                <a:latin typeface="Calibri" panose="020F0502020204030204" pitchFamily="34" charset="0"/>
                <a:cs typeface="Calibri" panose="020F0502020204030204" pitchFamily="34" charset="0"/>
              </a:rPr>
              <a:t> до </a:t>
            </a:r>
            <a:r>
              <a:rPr lang="ru-RU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інтенсивних</a:t>
            </a:r>
            <a:r>
              <a:rPr lang="ru-RU" sz="1600" dirty="0">
                <a:latin typeface="Calibri" panose="020F0502020204030204" pitchFamily="34" charset="0"/>
                <a:cs typeface="Calibri" panose="020F0502020204030204" pitchFamily="34" charset="0"/>
              </a:rPr>
              <a:t>), </a:t>
            </a:r>
            <a:r>
              <a:rPr lang="ru-RU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внутрішню</a:t>
            </a:r>
            <a:r>
              <a:rPr lang="ru-RU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політику</a:t>
            </a:r>
            <a:r>
              <a:rPr lang="ru-RU" sz="1600" dirty="0">
                <a:latin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ru-RU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демократизація</a:t>
            </a:r>
            <a:r>
              <a:rPr lang="ru-RU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суспільного</a:t>
            </a:r>
            <a:r>
              <a:rPr lang="ru-RU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життя</a:t>
            </a:r>
            <a:r>
              <a:rPr lang="ru-RU" sz="1600" dirty="0">
                <a:latin typeface="Calibri" panose="020F0502020204030204" pitchFamily="34" charset="0"/>
                <a:cs typeface="Calibri" panose="020F0502020204030204" pitchFamily="34" charset="0"/>
              </a:rPr>
              <a:t> та </a:t>
            </a:r>
            <a:r>
              <a:rPr lang="ru-RU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народовладдя</a:t>
            </a:r>
            <a:r>
              <a:rPr lang="ru-RU" sz="1600" dirty="0">
                <a:latin typeface="Calibri" panose="020F0502020204030204" pitchFamily="34" charset="0"/>
                <a:cs typeface="Calibri" panose="020F0502020204030204" pitchFamily="34" charset="0"/>
              </a:rPr>
              <a:t>), </a:t>
            </a:r>
            <a:r>
              <a:rPr lang="ru-RU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зовнішню</a:t>
            </a:r>
            <a:r>
              <a:rPr lang="ru-RU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політику</a:t>
            </a:r>
            <a:r>
              <a:rPr lang="ru-RU" sz="1600" dirty="0">
                <a:latin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ru-RU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припинення</a:t>
            </a:r>
            <a:r>
              <a:rPr lang="ru-RU" sz="1600" dirty="0">
                <a:latin typeface="Calibri" panose="020F0502020204030204" pitchFamily="34" charset="0"/>
                <a:cs typeface="Calibri" panose="020F0502020204030204" pitchFamily="34" charset="0"/>
              </a:rPr>
              <a:t> «</a:t>
            </a:r>
            <a:r>
              <a:rPr lang="ru-RU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холодної</a:t>
            </a:r>
            <a:r>
              <a:rPr lang="ru-RU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війни</a:t>
            </a:r>
            <a:r>
              <a:rPr lang="ru-RU" sz="1600" dirty="0">
                <a:latin typeface="Calibri" panose="020F0502020204030204" pitchFamily="34" charset="0"/>
                <a:cs typeface="Calibri" panose="020F0502020204030204" pitchFamily="34" charset="0"/>
              </a:rPr>
              <a:t>» та </a:t>
            </a:r>
            <a:r>
              <a:rPr lang="ru-RU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побудова</a:t>
            </a:r>
            <a:r>
              <a:rPr lang="ru-RU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спільного</a:t>
            </a:r>
            <a:r>
              <a:rPr lang="ru-RU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європейського</a:t>
            </a:r>
            <a:r>
              <a:rPr lang="ru-RU" sz="1600" dirty="0">
                <a:latin typeface="Calibri" panose="020F0502020204030204" pitchFamily="34" charset="0"/>
                <a:cs typeface="Calibri" panose="020F0502020204030204" pitchFamily="34" charset="0"/>
              </a:rPr>
              <a:t> дому); </a:t>
            </a:r>
            <a:r>
              <a:rPr lang="ru-RU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соціальну</a:t>
            </a:r>
            <a:r>
              <a:rPr lang="ru-RU" sz="1600" dirty="0">
                <a:latin typeface="Calibri" panose="020F0502020204030204" pitchFamily="34" charset="0"/>
                <a:cs typeface="Calibri" panose="020F0502020204030204" pitchFamily="34" charset="0"/>
              </a:rPr>
              <a:t> сферу (</a:t>
            </a:r>
            <a:r>
              <a:rPr lang="ru-RU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покращення</a:t>
            </a:r>
            <a:r>
              <a:rPr lang="ru-RU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матеріального</a:t>
            </a:r>
            <a:r>
              <a:rPr lang="ru-RU" sz="1600" dirty="0">
                <a:latin typeface="Calibri" panose="020F0502020204030204" pitchFamily="34" charset="0"/>
                <a:cs typeface="Calibri" panose="020F0502020204030204" pitchFamily="34" charset="0"/>
              </a:rPr>
              <a:t> та культурного </a:t>
            </a:r>
            <a:r>
              <a:rPr lang="ru-RU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добробуту</a:t>
            </a:r>
            <a:r>
              <a:rPr lang="ru-RU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населення</a:t>
            </a:r>
            <a:r>
              <a:rPr lang="ru-RU" sz="1600" dirty="0">
                <a:latin typeface="Calibri" panose="020F0502020204030204" pitchFamily="34" charset="0"/>
                <a:cs typeface="Calibri" panose="020F0502020204030204" pitchFamily="34" charset="0"/>
              </a:rPr>
              <a:t>); </a:t>
            </a:r>
            <a:r>
              <a:rPr lang="ru-RU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ідеологію</a:t>
            </a:r>
            <a:r>
              <a:rPr lang="ru-RU" sz="1600" dirty="0">
                <a:latin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ru-RU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ліквідація</a:t>
            </a:r>
            <a:r>
              <a:rPr lang="ru-RU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цензури</a:t>
            </a:r>
            <a:r>
              <a:rPr lang="ru-RU" sz="16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ru-RU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гласність</a:t>
            </a:r>
            <a:r>
              <a:rPr lang="ru-RU" sz="16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ru-RU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вільне</a:t>
            </a:r>
            <a:r>
              <a:rPr lang="ru-RU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виявлення</a:t>
            </a:r>
            <a:r>
              <a:rPr lang="ru-RU" sz="1600" dirty="0">
                <a:latin typeface="Calibri" panose="020F0502020204030204" pitchFamily="34" charset="0"/>
                <a:cs typeface="Calibri" panose="020F0502020204030204" pitchFamily="34" charset="0"/>
              </a:rPr>
              <a:t> думки </a:t>
            </a:r>
            <a:r>
              <a:rPr lang="ru-RU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громадян</a:t>
            </a:r>
            <a:r>
              <a:rPr lang="ru-RU" sz="1600" dirty="0">
                <a:latin typeface="Calibri" panose="020F0502020204030204" pitchFamily="34" charset="0"/>
                <a:cs typeface="Calibri" panose="020F0502020204030204" pitchFamily="34" charset="0"/>
              </a:rPr>
              <a:t>). Теоретично </a:t>
            </a:r>
            <a:r>
              <a:rPr lang="ru-RU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ідеї</a:t>
            </a:r>
            <a:r>
              <a:rPr lang="ru-RU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перебудови</a:t>
            </a:r>
            <a:r>
              <a:rPr lang="ru-RU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мали</a:t>
            </a:r>
            <a:r>
              <a:rPr lang="ru-RU" sz="1600" dirty="0">
                <a:latin typeface="Calibri" panose="020F0502020204030204" pitchFamily="34" charset="0"/>
                <a:cs typeface="Calibri" panose="020F0502020204030204" pitchFamily="34" charset="0"/>
              </a:rPr>
              <a:t> шанс на </a:t>
            </a:r>
            <a:r>
              <a:rPr lang="ru-RU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реалізацію</a:t>
            </a:r>
            <a:r>
              <a:rPr lang="ru-RU" sz="1600" dirty="0">
                <a:latin typeface="Calibri" panose="020F0502020204030204" pitchFamily="34" charset="0"/>
                <a:cs typeface="Calibri" panose="020F0502020204030204" pitchFamily="34" charset="0"/>
              </a:rPr>
              <a:t>, але, як показало </a:t>
            </a:r>
            <a:r>
              <a:rPr lang="ru-RU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життя</a:t>
            </a:r>
            <a:r>
              <a:rPr lang="ru-RU" sz="16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ru-RU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крім</a:t>
            </a:r>
            <a:r>
              <a:rPr lang="ru-RU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загальних</a:t>
            </a:r>
            <a:r>
              <a:rPr lang="ru-RU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декларацій</a:t>
            </a:r>
            <a:r>
              <a:rPr lang="ru-RU" sz="1600" dirty="0">
                <a:latin typeface="Calibri" panose="020F0502020204030204" pitchFamily="34" charset="0"/>
                <a:cs typeface="Calibri" panose="020F0502020204030204" pitchFamily="34" charset="0"/>
              </a:rPr>
              <a:t>, М. </a:t>
            </a:r>
            <a:r>
              <a:rPr lang="ru-RU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Горбачов</a:t>
            </a:r>
            <a:r>
              <a:rPr lang="ru-RU" sz="1600" dirty="0">
                <a:latin typeface="Calibri" panose="020F0502020204030204" pitchFamily="34" charset="0"/>
                <a:cs typeface="Calibri" panose="020F0502020204030204" pitchFamily="34" charset="0"/>
              </a:rPr>
              <a:t> так і не </a:t>
            </a:r>
            <a:r>
              <a:rPr lang="ru-RU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зміг</a:t>
            </a:r>
            <a:r>
              <a:rPr lang="ru-RU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протягом</a:t>
            </a:r>
            <a:r>
              <a:rPr lang="ru-RU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шестирічного</a:t>
            </a:r>
            <a:r>
              <a:rPr lang="ru-RU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періоду</a:t>
            </a:r>
            <a:r>
              <a:rPr lang="ru-RU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висунути</a:t>
            </a:r>
            <a:r>
              <a:rPr lang="ru-RU" sz="1600" dirty="0">
                <a:latin typeface="Calibri" panose="020F0502020204030204" pitchFamily="34" charset="0"/>
                <a:cs typeface="Calibri" panose="020F0502020204030204" pitchFamily="34" charset="0"/>
              </a:rPr>
              <a:t> будь-яку </a:t>
            </a:r>
            <a:r>
              <a:rPr lang="ru-RU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практичну</a:t>
            </a:r>
            <a:r>
              <a:rPr lang="ru-RU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концепцію</a:t>
            </a:r>
            <a:r>
              <a:rPr lang="ru-RU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реформування</a:t>
            </a:r>
            <a:r>
              <a:rPr lang="ru-RU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радянського</a:t>
            </a:r>
            <a:r>
              <a:rPr lang="ru-RU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суспільства</a:t>
            </a:r>
            <a:r>
              <a:rPr lang="ru-RU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0" indent="0">
              <a:buNone/>
            </a:pPr>
            <a:r>
              <a:rPr lang="ru-RU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Перебудовчі</a:t>
            </a:r>
            <a:r>
              <a:rPr lang="ru-RU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процеси</a:t>
            </a:r>
            <a:r>
              <a:rPr lang="ru-RU" sz="1600" dirty="0">
                <a:latin typeface="Calibri" panose="020F0502020204030204" pitchFamily="34" charset="0"/>
                <a:cs typeface="Calibri" panose="020F0502020204030204" pitchFamily="34" charset="0"/>
              </a:rPr>
              <a:t> в </a:t>
            </a:r>
            <a:r>
              <a:rPr lang="ru-RU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Україні</a:t>
            </a:r>
            <a:r>
              <a:rPr lang="ru-RU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контролювались</a:t>
            </a:r>
            <a:r>
              <a:rPr lang="ru-RU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управлінською</a:t>
            </a:r>
            <a:r>
              <a:rPr lang="ru-RU" sz="1600" dirty="0">
                <a:latin typeface="Calibri" panose="020F0502020204030204" pitchFamily="34" charset="0"/>
                <a:cs typeface="Calibri" panose="020F0502020204030204" pitchFamily="34" charset="0"/>
              </a:rPr>
              <a:t> номенклатурою </a:t>
            </a:r>
            <a:r>
              <a:rPr lang="ru-RU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тоталітарної</a:t>
            </a:r>
            <a:r>
              <a:rPr lang="ru-RU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держави</a:t>
            </a:r>
            <a:r>
              <a:rPr lang="ru-RU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0" indent="0">
              <a:buNone/>
            </a:pPr>
            <a:r>
              <a:rPr lang="ru-RU" sz="1600" dirty="0">
                <a:latin typeface="Calibri" panose="020F0502020204030204" pitchFamily="34" charset="0"/>
                <a:cs typeface="Calibri" panose="020F0502020204030204" pitchFamily="34" charset="0"/>
              </a:rPr>
              <a:t>1989 року </a:t>
            </a:r>
            <a:r>
              <a:rPr lang="ru-RU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Україною</a:t>
            </a:r>
            <a:r>
              <a:rPr lang="ru-RU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прокотилася</a:t>
            </a:r>
            <a:r>
              <a:rPr lang="ru-RU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хвиля</a:t>
            </a:r>
            <a:r>
              <a:rPr lang="ru-RU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шахтарських</a:t>
            </a:r>
            <a:r>
              <a:rPr lang="ru-RU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страйків</a:t>
            </a:r>
            <a:r>
              <a:rPr lang="ru-RU" sz="16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ru-RU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які</a:t>
            </a:r>
            <a:r>
              <a:rPr lang="ru-RU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поруч</a:t>
            </a:r>
            <a:r>
              <a:rPr lang="ru-RU" sz="1600" dirty="0">
                <a:latin typeface="Calibri" panose="020F0502020204030204" pitchFamily="34" charset="0"/>
                <a:cs typeface="Calibri" panose="020F0502020204030204" pitchFamily="34" charset="0"/>
              </a:rPr>
              <a:t> з </a:t>
            </a:r>
            <a:r>
              <a:rPr lang="ru-RU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економічними</a:t>
            </a:r>
            <a:r>
              <a:rPr lang="ru-RU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вимогами</a:t>
            </a:r>
            <a:r>
              <a:rPr lang="ru-RU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гостро</a:t>
            </a:r>
            <a:r>
              <a:rPr lang="ru-RU" sz="1600" dirty="0">
                <a:latin typeface="Calibri" panose="020F0502020204030204" pitchFamily="34" charset="0"/>
                <a:cs typeface="Calibri" panose="020F0502020204030204" pitchFamily="34" charset="0"/>
              </a:rPr>
              <a:t> ставили і </a:t>
            </a:r>
            <a:r>
              <a:rPr lang="ru-RU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політичні</a:t>
            </a:r>
            <a:r>
              <a:rPr lang="ru-RU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питання</a:t>
            </a:r>
            <a:r>
              <a:rPr lang="ru-RU" sz="1600" dirty="0">
                <a:latin typeface="Calibri" panose="020F0502020204030204" pitchFamily="34" charset="0"/>
                <a:cs typeface="Calibri" panose="020F0502020204030204" pitchFamily="34" charset="0"/>
              </a:rPr>
              <a:t> — </a:t>
            </a:r>
            <a:r>
              <a:rPr lang="ru-RU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відмова</a:t>
            </a:r>
            <a:r>
              <a:rPr lang="ru-RU" sz="1600" dirty="0">
                <a:latin typeface="Calibri" panose="020F0502020204030204" pitchFamily="34" charset="0"/>
                <a:cs typeface="Calibri" panose="020F0502020204030204" pitchFamily="34" charset="0"/>
              </a:rPr>
              <a:t> в </a:t>
            </a:r>
            <a:r>
              <a:rPr lang="ru-RU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довірі</a:t>
            </a:r>
            <a:r>
              <a:rPr lang="ru-RU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номенклатурі</a:t>
            </a:r>
            <a:r>
              <a:rPr lang="ru-RU" sz="1600" dirty="0">
                <a:latin typeface="Calibri" panose="020F0502020204030204" pitchFamily="34" charset="0"/>
                <a:cs typeface="Calibri" panose="020F0502020204030204" pitchFamily="34" charset="0"/>
              </a:rPr>
              <a:t> та </a:t>
            </a:r>
            <a:r>
              <a:rPr lang="ru-RU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чиновникам-бюрократам. У </a:t>
            </a:r>
            <a:r>
              <a:rPr lang="ru-RU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вересні</a:t>
            </a:r>
            <a:r>
              <a:rPr lang="ru-RU" sz="1600" dirty="0">
                <a:latin typeface="Calibri" panose="020F0502020204030204" pitchFamily="34" charset="0"/>
                <a:cs typeface="Calibri" panose="020F0502020204030204" pitchFamily="34" charset="0"/>
              </a:rPr>
              <a:t> 1989 р. </a:t>
            </a:r>
            <a:r>
              <a:rPr lang="ru-RU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виникла</a:t>
            </a:r>
            <a:r>
              <a:rPr lang="ru-RU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масова</a:t>
            </a:r>
            <a:r>
              <a:rPr lang="ru-RU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політична</a:t>
            </a:r>
            <a:r>
              <a:rPr lang="ru-RU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організація</a:t>
            </a:r>
            <a:r>
              <a:rPr lang="ru-RU" sz="1600" dirty="0">
                <a:latin typeface="Calibri" panose="020F0502020204030204" pitchFamily="34" charset="0"/>
                <a:cs typeface="Calibri" panose="020F0502020204030204" pitchFamily="34" charset="0"/>
              </a:rPr>
              <a:t> — Рух (</a:t>
            </a:r>
            <a:r>
              <a:rPr lang="ru-RU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Народний</a:t>
            </a:r>
            <a:r>
              <a:rPr lang="ru-RU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рух</a:t>
            </a:r>
            <a:r>
              <a:rPr lang="ru-RU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України</a:t>
            </a:r>
            <a:r>
              <a:rPr lang="ru-RU" sz="1600" dirty="0">
                <a:latin typeface="Calibri" panose="020F0502020204030204" pitchFamily="34" charset="0"/>
                <a:cs typeface="Calibri" panose="020F0502020204030204" pitchFamily="34" charset="0"/>
              </a:rPr>
              <a:t> за </a:t>
            </a:r>
            <a:r>
              <a:rPr lang="ru-RU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перебудову</a:t>
            </a:r>
            <a:r>
              <a:rPr lang="ru-RU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).</a:t>
            </a:r>
          </a:p>
          <a:p>
            <a:pPr marL="0" indent="0">
              <a:buNone/>
            </a:pPr>
            <a:endParaRPr lang="ru-RU" sz="16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ru-RU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Объект 4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7272" y="1910397"/>
            <a:ext cx="5444728" cy="4004627"/>
          </a:xfrm>
        </p:spPr>
      </p:pic>
    </p:spTree>
    <p:extLst>
      <p:ext uri="{BB962C8B-B14F-4D97-AF65-F5344CB8AC3E}">
        <p14:creationId xmlns:p14="http://schemas.microsoft.com/office/powerpoint/2010/main" val="42842608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Объект 4"/>
          <p:cNvSpPr>
            <a:spLocks noGrp="1"/>
          </p:cNvSpPr>
          <p:nvPr>
            <p:ph sz="half" idx="1"/>
          </p:nvPr>
        </p:nvSpPr>
        <p:spPr>
          <a:xfrm>
            <a:off x="0" y="0"/>
            <a:ext cx="12192000" cy="6857999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endParaRPr lang="ru-RU" dirty="0" smtClean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ru-RU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«</a:t>
            </a:r>
            <a:r>
              <a:rPr lang="ru-RU" b="1" dirty="0" err="1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Гласність</a:t>
            </a:r>
            <a:r>
              <a:rPr lang="ru-RU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».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Перебудова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починалася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з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інформації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Виник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суто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радянський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термін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«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гласність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»,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який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увійшов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в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іноземні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мови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без перекладу. В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умовах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переходу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від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тоталітаризму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до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демократії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гласність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означає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своєрідний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перехідний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етап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між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довготривалим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періодом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мовчазного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однодумства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до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свободи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слова.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Гласність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–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це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право знати,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що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відбувається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в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країні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та у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світі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0" indent="0">
              <a:buNone/>
            </a:pP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Роль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першопроходців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у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захисті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української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культури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навколишнього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середовища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, «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білих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плям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»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історії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відіграла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Спілка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письменників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України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та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її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центральний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орган – газета «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Літературна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Україна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». У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республіці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стали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поширюватися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«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самвидавські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»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газети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і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журнали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0" indent="0">
              <a:buNone/>
            </a:pP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Швидка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політизація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суспільства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проявилася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в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мітингах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і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демонстраціях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наймасовішим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з-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поміж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яких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став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людський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ланцюг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21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січня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1990 р. з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нагоди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святкування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річниці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Акту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злуки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УНР і </a:t>
            </a:r>
            <a:r>
              <a:rPr lang="ru-RU" dirty="0" smtClean="0">
                <a:latin typeface="Calibri" panose="020F0502020204030204" pitchFamily="34" charset="0"/>
                <a:cs typeface="Calibri" panose="020F0502020204030204" pitchFamily="34" charset="0"/>
              </a:rPr>
              <a:t>ЗУНР.</a:t>
            </a:r>
            <a:endParaRPr lang="ru-RU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ru-RU" dirty="0" err="1" smtClean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Зростання</a:t>
            </a:r>
            <a:r>
              <a:rPr lang="ru-RU" dirty="0" smtClean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політичної</a:t>
            </a:r>
            <a:r>
              <a:rPr lang="ru-RU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активності</a:t>
            </a:r>
            <a:r>
              <a:rPr lang="ru-RU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українського</a:t>
            </a:r>
            <a:r>
              <a:rPr lang="ru-RU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 smtClean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суспільства</a:t>
            </a:r>
            <a:r>
              <a:rPr lang="ru-RU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У 1986 р.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XXVII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з’їзд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КПРС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визначив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курс на «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прискорення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» —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подолання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відставання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СРСР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від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передових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країн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світу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. На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січневому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пленумі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ЦК КПРС 1987 р. М.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Горбачов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проголосив курс на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перебудову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тобто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вдосконалення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оновлення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радянської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системи</a:t>
            </a:r>
            <a:r>
              <a:rPr lang="ru-RU" dirty="0" smtClean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0" indent="0">
              <a:buNone/>
            </a:pPr>
            <a:r>
              <a:rPr lang="ru-RU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Оскільки</a:t>
            </a:r>
            <a:r>
              <a:rPr lang="ru-RU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проведення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економічної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реформи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наштовхнулося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на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опір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усередині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самої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КПРС, М.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Горбачов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узяв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курс на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лібералізацію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режиму.</a:t>
            </a:r>
            <a:r>
              <a:rPr lang="ru-RU" dirty="0" smtClean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та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гласність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Україна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була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серед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останніх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хто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втягнувся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у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ці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процеси</a:t>
            </a:r>
            <a:r>
              <a:rPr lang="ru-RU" dirty="0" smtClean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0" indent="0">
              <a:buNone/>
            </a:pP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В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умовах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лібералізації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в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Україні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виникають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групи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«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зелених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»,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політичні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клуби,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просвітницькі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українознавчі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організації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(«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Товариство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Лева» 1987 р., клуб «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Спадщина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» 1988 р. та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студентське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об’єднання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«Громада»). </a:t>
            </a:r>
            <a:endParaRPr lang="ru-RU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Улітку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1989 р.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страйк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шахтарів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охопив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найважливіші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вугледобувні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райони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СРСР, у тому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числі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Донбас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страйкувало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250 тис.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осіб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) і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Львівсько-Волинський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басейн</a:t>
            </a:r>
            <a:r>
              <a:rPr lang="ru-RU" dirty="0" smtClean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0" indent="0">
              <a:buNone/>
            </a:pP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Восени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1989 р.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вдалося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внести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істотні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поправки до проекту Закону про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вибори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до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Верховної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Ради УРСР,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зокрема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було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знято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представництво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від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громадських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організацій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Тоді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ж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Верховна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Рада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прийняла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Закон про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мови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згідно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з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яким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українська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мова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проголошувалася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smtClean="0">
                <a:latin typeface="Calibri" panose="020F0502020204030204" pitchFamily="34" charset="0"/>
                <a:cs typeface="Calibri" panose="020F0502020204030204" pitchFamily="34" charset="0"/>
              </a:rPr>
              <a:t>державною.</a:t>
            </a:r>
          </a:p>
          <a:p>
            <a:pPr marL="0" indent="0">
              <a:buNone/>
            </a:pPr>
            <a:r>
              <a:rPr lang="ru-RU" b="1" dirty="0" err="1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Декларація</a:t>
            </a:r>
            <a:r>
              <a:rPr lang="ru-RU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про </a:t>
            </a:r>
            <a:r>
              <a:rPr lang="ru-RU" b="1" dirty="0" err="1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державний</a:t>
            </a:r>
            <a:r>
              <a:rPr lang="ru-RU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b="1" dirty="0" err="1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суверенітет</a:t>
            </a:r>
            <a:r>
              <a:rPr lang="ru-RU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b="1" dirty="0" err="1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України</a:t>
            </a:r>
            <a:r>
              <a:rPr lang="ru-RU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та </a:t>
            </a:r>
            <a:r>
              <a:rPr lang="ru-RU" b="1" dirty="0" err="1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її</a:t>
            </a:r>
            <a:r>
              <a:rPr lang="ru-RU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b="1" dirty="0" err="1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історичне</a:t>
            </a:r>
            <a:r>
              <a:rPr lang="ru-RU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b="1" dirty="0" err="1" smtClean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значення</a:t>
            </a:r>
            <a:r>
              <a:rPr lang="ru-RU" b="1" dirty="0" smtClean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ru-RU" dirty="0" smtClean="0">
                <a:latin typeface="Calibri" panose="020F0502020204030204" pitchFamily="34" charset="0"/>
                <a:cs typeface="Calibri" panose="020F0502020204030204" pitchFamily="34" charset="0"/>
              </a:rPr>
              <a:t>У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складі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депутатів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Верховної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Ради УРСР ХІІ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скликання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(1990 – 1994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рр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.)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абсолютну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більшість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депутатів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(239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осіб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)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були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членами КПУ.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Однак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ідея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національного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відродження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незалежності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заявляла про себе все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активніше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й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наполегливіше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устами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меншості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–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національно-демократичної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частини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депутатів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Партійно-державне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керівництво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республіки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не могло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протистояти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цим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настроям і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пішло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на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крок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що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суперечив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політиці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центру.</a:t>
            </a:r>
          </a:p>
          <a:p>
            <a:pPr marL="0" indent="0">
              <a:buNone/>
            </a:pPr>
            <a:r>
              <a:rPr lang="ru-RU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Прийнята</a:t>
            </a:r>
            <a:r>
              <a:rPr lang="ru-RU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16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липня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1990 р.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Декларація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про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державний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суверенітет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України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проголосила волю народу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України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самостійно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вирішувати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свою долю.</a:t>
            </a:r>
            <a:endParaRPr lang="ru-RU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ru-RU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ru-RU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04881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" y="0"/>
            <a:ext cx="10429874" cy="714375"/>
          </a:xfrm>
        </p:spPr>
        <p:txBody>
          <a:bodyPr/>
          <a:lstStyle/>
          <a:p>
            <a:pPr algn="ctr"/>
            <a:r>
              <a:rPr lang="uk-UA" sz="2400" b="1" i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2. Відновлення незалежності України, формування державних структур</a:t>
            </a:r>
            <a:endParaRPr lang="ru-RU" sz="2400" b="1" i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1" y="714375"/>
            <a:ext cx="8630361" cy="614362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ru-RU" b="1" dirty="0" err="1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Здобуття</a:t>
            </a:r>
            <a:r>
              <a:rPr lang="ru-RU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b="1" dirty="0" err="1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Україною</a:t>
            </a:r>
            <a:r>
              <a:rPr lang="ru-RU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b="1" dirty="0" err="1" smtClean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незалежності</a:t>
            </a:r>
            <a:r>
              <a:rPr lang="ru-RU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ru-RU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17 </a:t>
            </a:r>
            <a:r>
              <a:rPr lang="ru-RU" dirty="0" err="1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березня</a:t>
            </a:r>
            <a:r>
              <a:rPr lang="ru-RU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1991 р.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відбувся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Всесоюзний</a:t>
            </a:r>
            <a:r>
              <a:rPr lang="ru-RU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референдум 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з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питання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збереження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Радянського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Союзу.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Після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проведення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референдуму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розпочався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так званий «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Новоогарьовський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процес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» — переговори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керівників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дев’яти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республік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включаючи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Україну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, з президентом СРСР М.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Горбачовим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про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новий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союзний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договір</a:t>
            </a:r>
            <a:r>
              <a:rPr lang="ru-RU" dirty="0" smtClean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0" indent="0">
              <a:buNone/>
            </a:pPr>
            <a:r>
              <a:rPr lang="ru-RU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19 </a:t>
            </a:r>
            <a:r>
              <a:rPr lang="ru-RU" dirty="0" err="1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серпня</a:t>
            </a:r>
            <a:r>
              <a:rPr lang="ru-RU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1991 р. </a:t>
            </a:r>
            <a:r>
              <a:rPr lang="ru-RU" dirty="0" err="1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реакціонери</a:t>
            </a:r>
            <a:r>
              <a:rPr lang="ru-RU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здійснили</a:t>
            </a:r>
            <a:r>
              <a:rPr lang="ru-RU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спробу</a:t>
            </a:r>
            <a:r>
              <a:rPr lang="ru-RU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державного перевороту.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Блокувавши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М.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Горбачова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на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дачі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у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Форосі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найближчі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співпрацівники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президента СРСР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оголосили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про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створення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Державного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комітету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з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надзвичайного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smtClean="0">
                <a:latin typeface="Calibri" panose="020F0502020204030204" pitchFamily="34" charset="0"/>
                <a:cs typeface="Calibri" panose="020F0502020204030204" pitchFamily="34" charset="0"/>
              </a:rPr>
              <a:t>стану, 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до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якого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увійшли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вісім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осіб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. Вони заявили про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свій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намір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відновити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в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країні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порядок і не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допустити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розпаду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СРСР. </a:t>
            </a:r>
            <a:endParaRPr lang="ru-RU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Проте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заколотники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одразу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ж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зіткнулися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з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рішучою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протидією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керівництва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РРФСР на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чолі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з Президентом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Росії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Б.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Єльциним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Рішучі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дії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Б.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Єльцина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підтримали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більшість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урядів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країн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світу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. Заколот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провалився</a:t>
            </a:r>
            <a:r>
              <a:rPr lang="ru-RU" dirty="0" smtClean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0" indent="0">
              <a:buNone/>
            </a:pPr>
            <a:r>
              <a:rPr lang="ru-RU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24 </a:t>
            </a:r>
            <a:r>
              <a:rPr lang="ru-RU" dirty="0" err="1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серпня</a:t>
            </a:r>
            <a:r>
              <a:rPr lang="ru-RU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1991 р.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Верховна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Рада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Української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РСР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прийняла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історичний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документ – </a:t>
            </a:r>
            <a:r>
              <a:rPr lang="ru-RU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Акт </a:t>
            </a:r>
            <a:r>
              <a:rPr lang="ru-RU" dirty="0" err="1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проголошення</a:t>
            </a:r>
            <a:r>
              <a:rPr lang="ru-RU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незалежності</a:t>
            </a:r>
            <a:r>
              <a:rPr lang="ru-RU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 smtClean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України</a:t>
            </a:r>
            <a:r>
              <a:rPr lang="ru-RU" dirty="0" smtClean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0" indent="0">
              <a:buNone/>
            </a:pPr>
            <a:r>
              <a:rPr lang="ru-RU" dirty="0" smtClean="0">
                <a:latin typeface="Calibri" panose="020F0502020204030204" pitchFamily="34" charset="0"/>
                <a:cs typeface="Calibri" panose="020F0502020204030204" pitchFamily="34" charset="0"/>
              </a:rPr>
              <a:t>Того 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самого дня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було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прийнято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й постанову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Верховної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Ради УРСР «Про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проголошення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незалежності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України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»,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якою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передбачалося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провести </a:t>
            </a:r>
            <a:r>
              <a:rPr lang="ru-RU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 </a:t>
            </a:r>
            <a:r>
              <a:rPr lang="ru-RU" dirty="0" err="1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грудня</a:t>
            </a:r>
            <a:r>
              <a:rPr lang="ru-RU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1991 р. </a:t>
            </a:r>
            <a:r>
              <a:rPr lang="ru-RU" dirty="0" err="1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всеукраїнський</a:t>
            </a:r>
            <a:r>
              <a:rPr lang="ru-RU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референдум на </a:t>
            </a:r>
            <a:r>
              <a:rPr lang="ru-RU" dirty="0" err="1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підтвердження</a:t>
            </a:r>
            <a:r>
              <a:rPr lang="ru-RU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Акта </a:t>
            </a:r>
            <a:r>
              <a:rPr lang="ru-RU" dirty="0" err="1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проголошення</a:t>
            </a:r>
            <a:r>
              <a:rPr lang="ru-RU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незалежності</a:t>
            </a:r>
            <a:r>
              <a:rPr lang="ru-RU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України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. Референдум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відбувся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у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намічений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термін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; 90,32 %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громадян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які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брали участь у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референдумі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, на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запитання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в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бюлетені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щодо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підтвердження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Акта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відповіли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: «Так,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підтверджую</a:t>
            </a:r>
            <a:r>
              <a:rPr lang="ru-RU" dirty="0" smtClean="0">
                <a:latin typeface="Calibri" panose="020F0502020204030204" pitchFamily="34" charset="0"/>
                <a:cs typeface="Calibri" panose="020F0502020204030204" pitchFamily="34" charset="0"/>
              </a:rPr>
              <a:t>».</a:t>
            </a:r>
          </a:p>
          <a:p>
            <a:pPr marL="0" indent="0">
              <a:buNone/>
            </a:pPr>
            <a:r>
              <a:rPr lang="ru-RU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 </a:t>
            </a:r>
            <a:r>
              <a:rPr lang="ru-RU" dirty="0" err="1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грудня</a:t>
            </a:r>
            <a:r>
              <a:rPr lang="ru-RU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1991 р. </a:t>
            </a:r>
            <a:r>
              <a:rPr lang="ru-RU" dirty="0" err="1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Україна</a:t>
            </a:r>
            <a:r>
              <a:rPr lang="ru-RU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обирала </a:t>
            </a:r>
            <a:r>
              <a:rPr lang="ru-RU" dirty="0" err="1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першого</a:t>
            </a:r>
            <a:r>
              <a:rPr lang="ru-RU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Президента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своєї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самостійної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держави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ru-RU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Уже в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першому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турі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, набравши 61,6 %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голосів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переміг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smtClean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Л</a:t>
            </a:r>
            <a:r>
              <a:rPr lang="ru-RU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Кравчук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Він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став першим Президентом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незалежної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України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pic>
        <p:nvPicPr>
          <p:cNvPr id="5" name="Объект 4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0363" y="1446213"/>
            <a:ext cx="3561637" cy="4906962"/>
          </a:xfrm>
        </p:spPr>
      </p:pic>
    </p:spTree>
    <p:extLst>
      <p:ext uri="{BB962C8B-B14F-4D97-AF65-F5344CB8AC3E}">
        <p14:creationId xmlns:p14="http://schemas.microsoft.com/office/powerpoint/2010/main" val="19032525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0" y="228600"/>
            <a:ext cx="7429916" cy="66293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b="1" dirty="0" err="1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Формування</a:t>
            </a:r>
            <a:r>
              <a:rPr lang="ru-RU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b="1" dirty="0" err="1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державних</a:t>
            </a:r>
            <a:r>
              <a:rPr lang="ru-RU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b="1" dirty="0" err="1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органів</a:t>
            </a:r>
            <a:r>
              <a:rPr lang="ru-RU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b="1" dirty="0" err="1" smtClean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влади</a:t>
            </a:r>
            <a:r>
              <a:rPr lang="ru-RU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Основне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завдання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перших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років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державотворення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формування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трьох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основних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гілок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влади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—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законодавчої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виконавчої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судової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, а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також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становлення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державних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владних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структур.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Поряд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із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цим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необхідно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було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забезпечити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утворення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управлінських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структур на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місцях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налагодити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ефективну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взаємодію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місцевої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та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центральної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влади</a:t>
            </a:r>
            <a:r>
              <a:rPr lang="ru-RU" dirty="0" smtClean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0" indent="0">
              <a:buNone/>
            </a:pP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Єдиним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органом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законодавчої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влади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в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Україні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є парламент —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Верховна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Рада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України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(ВРУ),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що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забезпечує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правову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базу </a:t>
            </a:r>
            <a:r>
              <a:rPr lang="ru-RU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перетворень</a:t>
            </a:r>
            <a:endParaRPr lang="ru-RU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ru-RU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Виконавчі</a:t>
            </a:r>
            <a:r>
              <a:rPr lang="ru-RU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органи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влади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вищий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орган —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Кабінет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Міністрів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України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;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центральні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органи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—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міністерства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державні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комітети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і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відомства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; в областях,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містах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, районах —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державні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адміністрації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). Головна проблема у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становленні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й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роботі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виконавчої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влади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—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нерішучість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і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непослідовність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у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здійсненні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реформ.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Важливою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подією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у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державотворенні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стало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формування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першого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коаліційного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уряду,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який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очолив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В. Янукович </a:t>
            </a:r>
          </a:p>
          <a:p>
            <a:pPr marL="0" indent="0">
              <a:buNone/>
            </a:pPr>
            <a:r>
              <a:rPr lang="ru-RU" dirty="0" smtClean="0">
                <a:latin typeface="Calibri" panose="020F0502020204030204" pitchFamily="34" charset="0"/>
                <a:cs typeface="Calibri" panose="020F0502020204030204" pitchFamily="34" charset="0"/>
              </a:rPr>
              <a:t>Главою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держави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є Президент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України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. Першим Президентом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незалежної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України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був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Л. Кравчук (1991—1994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pp.), 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другим — Л. Кучма (1994— 2004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pp.),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третім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— В. Ющенко (2005— </a:t>
            </a:r>
            <a:r>
              <a:rPr lang="ru-RU" dirty="0" smtClean="0">
                <a:latin typeface="Calibri" panose="020F0502020204030204" pitchFamily="34" charset="0"/>
                <a:cs typeface="Calibri" panose="020F0502020204030204" pitchFamily="34" charset="0"/>
              </a:rPr>
              <a:t>2010 </a:t>
            </a:r>
            <a:r>
              <a:rPr lang="ru-RU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рр</a:t>
            </a:r>
            <a:r>
              <a:rPr lang="ru-RU" dirty="0" smtClean="0">
                <a:latin typeface="Calibri" panose="020F0502020204030204" pitchFamily="34" charset="0"/>
                <a:cs typeface="Calibri" panose="020F0502020204030204" pitchFamily="34" charset="0"/>
              </a:rPr>
              <a:t>.), </a:t>
            </a:r>
            <a:r>
              <a:rPr lang="ru-RU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четвертим</a:t>
            </a:r>
            <a:r>
              <a:rPr lang="ru-RU" dirty="0" smtClean="0">
                <a:latin typeface="Calibri" panose="020F0502020204030204" pitchFamily="34" charset="0"/>
                <a:cs typeface="Calibri" panose="020F0502020204030204" pitchFamily="34" charset="0"/>
              </a:rPr>
              <a:t> – В. Янукович (2010 – 2014 </a:t>
            </a:r>
            <a:r>
              <a:rPr lang="ru-RU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рр</a:t>
            </a:r>
            <a:r>
              <a:rPr lang="ru-RU" dirty="0" smtClean="0">
                <a:latin typeface="Calibri" panose="020F0502020204030204" pitchFamily="34" charset="0"/>
                <a:cs typeface="Calibri" panose="020F0502020204030204" pitchFamily="34" charset="0"/>
              </a:rPr>
              <a:t>.), </a:t>
            </a:r>
            <a:r>
              <a:rPr lang="ru-RU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п’ятим</a:t>
            </a:r>
            <a:r>
              <a:rPr lang="ru-RU" dirty="0" smtClean="0">
                <a:latin typeface="Calibri" panose="020F0502020204030204" pitchFamily="34" charset="0"/>
                <a:cs typeface="Calibri" panose="020F0502020204030204" pitchFamily="34" charset="0"/>
              </a:rPr>
              <a:t> – П. Порошенко (2014 – 2019 </a:t>
            </a:r>
            <a:r>
              <a:rPr lang="ru-RU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рр</a:t>
            </a:r>
            <a:r>
              <a:rPr lang="ru-RU" dirty="0" smtClean="0">
                <a:latin typeface="Calibri" panose="020F0502020204030204" pitchFamily="34" charset="0"/>
                <a:cs typeface="Calibri" panose="020F0502020204030204" pitchFamily="34" charset="0"/>
              </a:rPr>
              <a:t>.), </a:t>
            </a:r>
            <a:r>
              <a:rPr lang="ru-RU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шостим</a:t>
            </a:r>
            <a:r>
              <a:rPr lang="ru-RU" dirty="0" smtClean="0">
                <a:latin typeface="Calibri" panose="020F0502020204030204" pitchFamily="34" charset="0"/>
                <a:cs typeface="Calibri" panose="020F0502020204030204" pitchFamily="34" charset="0"/>
              </a:rPr>
              <a:t> В. </a:t>
            </a:r>
            <a:r>
              <a:rPr lang="ru-RU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Зеленський</a:t>
            </a:r>
            <a:r>
              <a:rPr lang="ru-RU" dirty="0" smtClean="0">
                <a:latin typeface="Calibri" panose="020F0502020204030204" pitchFamily="34" charset="0"/>
                <a:cs typeface="Calibri" panose="020F0502020204030204" pitchFamily="34" charset="0"/>
              </a:rPr>
              <a:t> (2019 р. – на </a:t>
            </a:r>
            <a:r>
              <a:rPr lang="ru-RU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посаді</a:t>
            </a:r>
            <a:r>
              <a:rPr lang="ru-RU" dirty="0" smtClean="0">
                <a:latin typeface="Calibri" panose="020F0502020204030204" pitchFamily="34" charset="0"/>
                <a:cs typeface="Calibri" panose="020F0502020204030204" pitchFamily="34" charset="0"/>
              </a:rPr>
              <a:t>).</a:t>
            </a:r>
            <a:endParaRPr lang="ru-RU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ru-RU" b="1" dirty="0" err="1" smtClean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Конституційний</a:t>
            </a:r>
            <a:r>
              <a:rPr lang="ru-RU" b="1" dirty="0" smtClean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b="1" dirty="0" err="1" smtClean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процес</a:t>
            </a:r>
            <a:r>
              <a:rPr lang="ru-RU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ru-RU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Прийняття</a:t>
            </a:r>
            <a:r>
              <a:rPr lang="ru-RU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28 </a:t>
            </a:r>
            <a:r>
              <a:rPr lang="ru-RU" dirty="0" err="1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червня</a:t>
            </a:r>
            <a:r>
              <a:rPr lang="ru-RU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1996 р. </a:t>
            </a:r>
            <a:r>
              <a:rPr lang="ru-RU" dirty="0" err="1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Конституції</a:t>
            </a:r>
            <a:r>
              <a:rPr lang="ru-RU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 smtClean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України</a:t>
            </a:r>
            <a:r>
              <a:rPr lang="ru-RU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pic>
        <p:nvPicPr>
          <p:cNvPr id="5" name="Объект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9916" y="1866440"/>
            <a:ext cx="4762084" cy="3125117"/>
          </a:xfrm>
        </p:spPr>
      </p:pic>
    </p:spTree>
    <p:extLst>
      <p:ext uri="{BB962C8B-B14F-4D97-AF65-F5344CB8AC3E}">
        <p14:creationId xmlns:p14="http://schemas.microsoft.com/office/powerpoint/2010/main" val="14189415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" y="0"/>
            <a:ext cx="10420350" cy="676275"/>
          </a:xfrm>
        </p:spPr>
        <p:txBody>
          <a:bodyPr/>
          <a:lstStyle/>
          <a:p>
            <a:pPr algn="ctr"/>
            <a:r>
              <a:rPr lang="uk-UA" sz="2400" b="1" i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2.1. Перші кроки розбудови держави (1991-1994 рр.).</a:t>
            </a:r>
            <a:endParaRPr lang="ru-RU" sz="2400" b="1" i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0" y="676275"/>
            <a:ext cx="8667751" cy="61817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b="1" dirty="0" err="1" smtClean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Кордони</a:t>
            </a:r>
            <a:r>
              <a:rPr lang="ru-RU" dirty="0" smtClean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14 </a:t>
            </a:r>
            <a:r>
              <a:rPr lang="ru-RU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листопада 1991 р.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Верховна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Рада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України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прийняла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Закон «Про </a:t>
            </a:r>
            <a:r>
              <a:rPr lang="ru-RU" dirty="0" err="1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державний</a:t>
            </a:r>
            <a:r>
              <a:rPr lang="ru-RU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кордон </a:t>
            </a:r>
            <a:r>
              <a:rPr lang="ru-RU" dirty="0" err="1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України</a:t>
            </a:r>
            <a:r>
              <a:rPr lang="ru-RU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»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Відповідно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до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нього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державний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кор­дон СРСР на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території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України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, яка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межувала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з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Польщею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Словач­чиною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Угорщиною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і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Румунією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, ставав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державним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кордоном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Украї­ни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Адміністративний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кордон з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союзними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республіками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-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Білорусі­єю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Молдавією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і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Росією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- ставав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державним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кордоном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України</a:t>
            </a:r>
            <a:r>
              <a:rPr lang="ru-RU" dirty="0" smtClean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0" indent="0">
              <a:buNone/>
            </a:pPr>
            <a:r>
              <a:rPr lang="ru-RU" b="1" dirty="0" err="1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Створення</a:t>
            </a:r>
            <a:r>
              <a:rPr lang="ru-RU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b="1" dirty="0" err="1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армії</a:t>
            </a:r>
            <a:r>
              <a:rPr lang="ru-RU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Становлення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Збройних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Сил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незалежної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України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розпочалося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восени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1991 р.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створенням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Міністерства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оборони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України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ru-RU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6 </a:t>
            </a:r>
            <a:r>
              <a:rPr lang="ru-RU" dirty="0" err="1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грудня</a:t>
            </a:r>
            <a:r>
              <a:rPr lang="ru-RU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1991 р.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прийнято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Закон про </a:t>
            </a:r>
            <a:r>
              <a:rPr lang="ru-RU" dirty="0" err="1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Збройні</a:t>
            </a:r>
            <a:r>
              <a:rPr lang="ru-RU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Сили</a:t>
            </a:r>
            <a:r>
              <a:rPr lang="ru-RU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України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, 19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жовтня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1993 р.—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військову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доктрину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України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Поряд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з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армією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створювалися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спеціальні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підрозділи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Міністерства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внутрішніх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справ,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Національна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гвардія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частини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спеціального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призначення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, Служба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безпеки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України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0" indent="0">
              <a:buNone/>
            </a:pP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Після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становлення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Збройних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сил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України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, у 1999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p.,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було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ліквідовано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Національну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гвардію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endParaRPr lang="ru-RU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ru-RU" b="1" dirty="0" err="1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Символіка</a:t>
            </a:r>
            <a:r>
              <a:rPr lang="ru-RU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b="1" dirty="0" err="1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незалежної</a:t>
            </a:r>
            <a:r>
              <a:rPr lang="ru-RU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b="1" dirty="0" err="1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України</a:t>
            </a:r>
            <a:r>
              <a:rPr lang="ru-RU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Важливим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атрибутом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самостійної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держави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є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її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символіка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ru-RU" dirty="0" smtClean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22 </a:t>
            </a:r>
            <a:r>
              <a:rPr lang="ru-RU" dirty="0" err="1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січня</a:t>
            </a:r>
            <a:r>
              <a:rPr lang="ru-RU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1992 р.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прийнято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рішення</a:t>
            </a:r>
            <a:r>
              <a:rPr lang="ru-RU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-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визнавалась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музична</a:t>
            </a:r>
            <a:r>
              <a:rPr lang="ru-RU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реда­кція</a:t>
            </a:r>
            <a:r>
              <a:rPr lang="ru-RU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гімну</a:t>
            </a:r>
            <a:r>
              <a:rPr lang="ru-RU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«</a:t>
            </a:r>
            <a:r>
              <a:rPr lang="ru-RU" dirty="0" err="1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Ще</a:t>
            </a:r>
            <a:r>
              <a:rPr lang="ru-RU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не </a:t>
            </a:r>
            <a:r>
              <a:rPr lang="ru-RU" dirty="0" err="1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вмерла</a:t>
            </a:r>
            <a:r>
              <a:rPr lang="ru-RU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Україна</a:t>
            </a:r>
            <a:r>
              <a:rPr lang="ru-RU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»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, автором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якої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був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композитор М.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Вербицький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Питання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про текст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залишили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відкритим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ru-RU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28 </a:t>
            </a:r>
            <a:r>
              <a:rPr lang="ru-RU" dirty="0" err="1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січня</a:t>
            </a:r>
            <a:r>
              <a:rPr lang="ru-RU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1992 р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., на початку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робоги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чергової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сесії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Верховної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Ради, </a:t>
            </a:r>
            <a:r>
              <a:rPr lang="ru-RU" dirty="0" err="1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синьо</a:t>
            </a:r>
            <a:r>
              <a:rPr lang="ru-RU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 </a:t>
            </a:r>
            <a:r>
              <a:rPr lang="ru-RU" dirty="0" err="1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жовтий</a:t>
            </a:r>
            <a:r>
              <a:rPr lang="ru-RU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прапор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затверджений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як </a:t>
            </a:r>
            <a:r>
              <a:rPr lang="ru-RU" dirty="0" err="1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Державний</a:t>
            </a:r>
            <a:r>
              <a:rPr lang="ru-RU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прапор </a:t>
            </a:r>
            <a:r>
              <a:rPr lang="ru-RU" dirty="0" err="1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України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ru-RU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19 лютого 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парламент затвердив </a:t>
            </a:r>
            <a:r>
              <a:rPr lang="ru-RU" dirty="0" err="1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тризуб</a:t>
            </a:r>
            <a:r>
              <a:rPr lang="ru-RU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як </a:t>
            </a:r>
            <a:r>
              <a:rPr lang="ru-RU" dirty="0" err="1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малий</a:t>
            </a:r>
            <a:r>
              <a:rPr lang="ru-RU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Герб </a:t>
            </a:r>
            <a:r>
              <a:rPr lang="ru-RU" dirty="0" err="1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України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ru-RU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26 </a:t>
            </a:r>
            <a:r>
              <a:rPr lang="ru-RU" dirty="0" err="1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червня</a:t>
            </a:r>
            <a:r>
              <a:rPr lang="ru-RU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1992 р.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затверджено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Положення</a:t>
            </a:r>
            <a:r>
              <a:rPr lang="ru-RU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про паспорт </a:t>
            </a:r>
            <a:r>
              <a:rPr lang="ru-RU" dirty="0" err="1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громадянина</a:t>
            </a:r>
            <a:r>
              <a:rPr lang="ru-RU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України</a:t>
            </a:r>
            <a:r>
              <a:rPr lang="ru-RU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endParaRPr lang="ru-RU" dirty="0" smtClean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ru-RU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Объект 4"/>
          <p:cNvPicPr>
            <a:picLocks noGrp="1" noChangeAspect="1"/>
          </p:cNvPicPr>
          <p:nvPr>
            <p:ph sz="half" idx="2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74"/>
          <a:stretch/>
        </p:blipFill>
        <p:spPr>
          <a:xfrm>
            <a:off x="8667751" y="1733549"/>
            <a:ext cx="3524250" cy="4516889"/>
          </a:xfrm>
        </p:spPr>
      </p:pic>
    </p:spTree>
    <p:extLst>
      <p:ext uri="{BB962C8B-B14F-4D97-AF65-F5344CB8AC3E}">
        <p14:creationId xmlns:p14="http://schemas.microsoft.com/office/powerpoint/2010/main" val="9210251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0" y="1"/>
            <a:ext cx="7610476" cy="644842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ru-RU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ru-RU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ru-RU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Державотворчі</a:t>
            </a:r>
            <a:r>
              <a:rPr lang="ru-RU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процеси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в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Україні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відбувались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досить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супереч­ливо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Незважаючи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на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розподіл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функцій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усіх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гілок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влади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, на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практиці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вони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діяли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неефективно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, часто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законодавчі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акти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суперечили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один одному. В </a:t>
            </a:r>
            <a:r>
              <a:rPr lang="ru-RU" dirty="0" err="1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березні</a:t>
            </a:r>
            <a:r>
              <a:rPr lang="ru-RU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1992 р., 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з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подання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Л. Кравчука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Верхвона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Рада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прийняла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закон про </a:t>
            </a:r>
            <a:r>
              <a:rPr lang="ru-RU" dirty="0" err="1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представників</a:t>
            </a:r>
            <a:r>
              <a:rPr lang="ru-RU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Президента на </a:t>
            </a:r>
            <a:r>
              <a:rPr lang="ru-RU" dirty="0" err="1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місцях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Саме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представники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Президента на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місцях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ставали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найвищими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посадовими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особами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виконавчої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влади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Це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призвело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до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загострення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відносин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між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ними та головами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обласних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та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районних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рад.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Невизначеність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у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відносинах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спостерігалась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і на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найвищому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рівні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зокрема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між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Президентом та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Кабінетом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міністрів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України</a:t>
            </a:r>
            <a:r>
              <a:rPr lang="ru-RU" dirty="0" smtClean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0" indent="0">
              <a:buNone/>
            </a:pPr>
            <a:r>
              <a:rPr lang="ru-RU" b="1" dirty="0" smtClean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"</a:t>
            </a:r>
            <a:r>
              <a:rPr lang="ru-RU" b="1" dirty="0" err="1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Партія</a:t>
            </a:r>
            <a:r>
              <a:rPr lang="ru-RU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b="1" dirty="0" err="1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влади</a:t>
            </a:r>
            <a:r>
              <a:rPr lang="ru-RU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".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Основна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частина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компартійно-радяснької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номенклатури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після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розпаду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СРСР та заборони КПРС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утворила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так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звану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"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партію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владиВони</a:t>
            </a:r>
            <a:r>
              <a:rPr lang="ru-RU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контролювали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і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навіть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певною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мірою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спрямовували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суспільно-політичні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процеси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в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Україні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Колишні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радянські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функціонери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не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мали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справжніх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конкурентів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націонал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-демократам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бракувало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досвіду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політичної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боротьби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, в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середині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них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назрівав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розкол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endParaRPr lang="ru-RU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ru-RU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Загострення</a:t>
            </a:r>
            <a:r>
              <a:rPr lang="ru-RU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політичного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протистояння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та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політичної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кризи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в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Україні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призвели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до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позачергових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виборів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до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Верховної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Ради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України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та Президента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України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Результати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другого туру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виборів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10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липня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1994 р. 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були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такими за Л. Кучму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про­голосувало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52 %, за Л. Кравчука - 45 %. </a:t>
            </a:r>
            <a:r>
              <a:rPr lang="ru-RU" dirty="0" smtClean="0">
                <a:latin typeface="Calibri" panose="020F0502020204030204" pitchFamily="34" charset="0"/>
                <a:cs typeface="Calibri" panose="020F0502020204030204" pitchFamily="34" charset="0"/>
              </a:rPr>
              <a:t>У 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другому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турі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виборів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Л. Кучму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підтримали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ліві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партії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України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pic>
        <p:nvPicPr>
          <p:cNvPr id="6" name="Объект 5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225" y="1512888"/>
            <a:ext cx="4295776" cy="4295776"/>
          </a:xfrm>
        </p:spPr>
      </p:pic>
    </p:spTree>
    <p:extLst>
      <p:ext uri="{BB962C8B-B14F-4D97-AF65-F5344CB8AC3E}">
        <p14:creationId xmlns:p14="http://schemas.microsoft.com/office/powerpoint/2010/main" val="23426409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" y="85725"/>
            <a:ext cx="10439400" cy="514350"/>
          </a:xfrm>
        </p:spPr>
        <p:txBody>
          <a:bodyPr/>
          <a:lstStyle/>
          <a:p>
            <a:pPr algn="ctr"/>
            <a:r>
              <a:rPr lang="ru-RU" sz="2400" b="1" i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2.2. </a:t>
            </a:r>
            <a:r>
              <a:rPr lang="ru-RU" sz="2400" b="1" i="1" dirty="0" err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Нові</a:t>
            </a:r>
            <a:r>
              <a:rPr lang="ru-RU" sz="2400" b="1" i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2400" b="1" i="1" dirty="0" err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вектори</a:t>
            </a:r>
            <a:r>
              <a:rPr lang="ru-RU" sz="2400" b="1" i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2400" b="1" i="1" dirty="0" err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управління</a:t>
            </a:r>
            <a:r>
              <a:rPr lang="ru-RU" sz="2400" b="1" i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, початок </a:t>
            </a:r>
            <a:r>
              <a:rPr lang="ru-RU" sz="2400" b="1" i="1" dirty="0" err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формування</a:t>
            </a:r>
            <a:r>
              <a:rPr lang="ru-RU" sz="2400" b="1" i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2400" b="1" i="1" dirty="0" err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олігархічної</a:t>
            </a:r>
            <a:r>
              <a:rPr lang="ru-RU" sz="2400" b="1" i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2400" b="1" i="1" dirty="0" err="1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системи</a:t>
            </a:r>
            <a:r>
              <a:rPr lang="ru-RU" sz="2400" b="1" i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/>
            </a:r>
            <a:br>
              <a:rPr lang="ru-RU" sz="2400" b="1" i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ru-RU" sz="2400" b="1" i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sz="half" idx="1"/>
          </p:nvPr>
        </p:nvSpPr>
        <p:spPr>
          <a:xfrm>
            <a:off x="2" y="600074"/>
            <a:ext cx="7796210" cy="625792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Олігархічна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система є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складовою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сучасної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політичної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системи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України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, в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якій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різні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фінансово-промислові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групи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клани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) шляхом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зрощення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з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владою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впливають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на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державне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управління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з метою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захисту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своїх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бізнес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інтересів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0" indent="0">
              <a:buNone/>
            </a:pPr>
            <a:r>
              <a:rPr lang="ru-RU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Термін</a:t>
            </a:r>
            <a:r>
              <a:rPr lang="ru-RU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олігархія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smtClean="0">
                <a:latin typeface="Calibri" panose="020F0502020204030204" pitchFamily="34" charset="0"/>
                <a:cs typeface="Calibri" panose="020F0502020204030204" pitchFamily="34" charset="0"/>
              </a:rPr>
              <a:t>в </a:t>
            </a:r>
            <a:r>
              <a:rPr lang="ru-RU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сучасному</a:t>
            </a:r>
            <a:r>
              <a:rPr lang="ru-RU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українському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(як і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пострадянському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)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прочитанні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це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означає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тіньову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владу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кількох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промислово-фінансових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груп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0" indent="0">
              <a:buNone/>
            </a:pPr>
            <a:r>
              <a:rPr lang="ru-RU" dirty="0" err="1" smtClean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Передумовою</a:t>
            </a:r>
            <a:r>
              <a:rPr lang="ru-RU" dirty="0" smtClean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становлення</a:t>
            </a:r>
            <a:r>
              <a:rPr lang="ru-RU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олігархічної</a:t>
            </a:r>
            <a:r>
              <a:rPr lang="ru-RU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системи</a:t>
            </a:r>
            <a:r>
              <a:rPr lang="ru-RU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 smtClean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були</a:t>
            </a:r>
            <a:r>
              <a:rPr lang="ru-RU" dirty="0" smtClean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ru-RU" dirty="0" smtClean="0">
                <a:latin typeface="Calibri" panose="020F0502020204030204" pitchFamily="34" charset="0"/>
                <a:cs typeface="Calibri" panose="020F0502020204030204" pitchFamily="34" charset="0"/>
              </a:rPr>
              <a:t>1) </a:t>
            </a:r>
            <a:r>
              <a:rPr lang="ru-RU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непослідовна</a:t>
            </a:r>
            <a:r>
              <a:rPr lang="ru-RU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економічна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перебудова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в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державі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у 1990-ті роках (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відхід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від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планової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економію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до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формування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ринкових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механізмів</a:t>
            </a:r>
            <a:r>
              <a:rPr lang="ru-RU" dirty="0" smtClean="0">
                <a:latin typeface="Calibri" panose="020F0502020204030204" pitchFamily="34" charset="0"/>
                <a:cs typeface="Calibri" panose="020F0502020204030204" pitchFamily="34" charset="0"/>
              </a:rPr>
              <a:t>); 2) </a:t>
            </a:r>
            <a:r>
              <a:rPr lang="ru-RU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приватизація</a:t>
            </a:r>
            <a:r>
              <a:rPr lang="ru-RU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державних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і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комунальних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підприємств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(у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народі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цей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процес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отримав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назви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«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прихватизація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»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або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«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дерибан</a:t>
            </a:r>
            <a:r>
              <a:rPr lang="ru-RU" dirty="0" smtClean="0">
                <a:latin typeface="Calibri" panose="020F0502020204030204" pitchFamily="34" charset="0"/>
                <a:cs typeface="Calibri" panose="020F0502020204030204" pitchFamily="34" charset="0"/>
              </a:rPr>
              <a:t>»); 3)</a:t>
            </a:r>
            <a:r>
              <a:rPr lang="ru-RU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зрощення</a:t>
            </a:r>
            <a:r>
              <a:rPr lang="ru-RU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владних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і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бізнесових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кіл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0" indent="0">
              <a:buNone/>
            </a:pP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Внаслідок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кризи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в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економіці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1990-х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років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відбулося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масштабне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матеріальне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розшарування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суспільства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Нові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підприємці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швидко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ставали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скоробагатьками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які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набувши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впливу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, проникли до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політики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або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просунули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своїх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людей,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щоб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на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законодавчому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рівні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сприяти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своєму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бізнесу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endParaRPr lang="ru-RU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ru-RU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Проте</a:t>
            </a:r>
            <a:r>
              <a:rPr lang="ru-RU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часто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новоспечені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українські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бізнесмени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пов’язані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з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кримінальними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та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колишніми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партійно-номенклатурними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колами.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Такі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люди не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гребували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нечесними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методами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збагачення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ухиляння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від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податків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хабарництво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, незаконна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приватизація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рейдерство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тощо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). </a:t>
            </a:r>
            <a:endParaRPr lang="ru-RU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Особливо великого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впливу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в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економіці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та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політиці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окремі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фінансово-промислові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групи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набули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за роки президентства Л.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Кучми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(1994–2004).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Становлення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олігархічної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системи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кучмівської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доби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пов’язують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з т.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зв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ru-RU" dirty="0" err="1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кучмізмом</a:t>
            </a:r>
            <a:r>
              <a:rPr lang="ru-RU" dirty="0" smtClean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ru-RU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Объект 5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6212" y="2219690"/>
            <a:ext cx="4395788" cy="2901220"/>
          </a:xfrm>
        </p:spPr>
      </p:pic>
    </p:spTree>
    <p:extLst>
      <p:ext uri="{BB962C8B-B14F-4D97-AF65-F5344CB8AC3E}">
        <p14:creationId xmlns:p14="http://schemas.microsoft.com/office/powerpoint/2010/main" val="237776415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Ион">
  <a:themeElements>
    <a:clrScheme name="Ион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Ион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Ион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675</TotalTime>
  <Words>5541</Words>
  <Application>Microsoft Office PowerPoint</Application>
  <PresentationFormat>Широкоэкранный</PresentationFormat>
  <Paragraphs>134</Paragraphs>
  <Slides>24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24</vt:i4>
      </vt:variant>
    </vt:vector>
  </HeadingPairs>
  <TitlesOfParts>
    <vt:vector size="30" baseType="lpstr">
      <vt:lpstr>Arial</vt:lpstr>
      <vt:lpstr>Calibri</vt:lpstr>
      <vt:lpstr>Century Gothic</vt:lpstr>
      <vt:lpstr>Wingdings</vt:lpstr>
      <vt:lpstr>Wingdings 3</vt:lpstr>
      <vt:lpstr>Ион</vt:lpstr>
      <vt:lpstr>Тема: Українське державотворення в умовах незалежності</vt:lpstr>
      <vt:lpstr>План</vt:lpstr>
      <vt:lpstr>1. Україна напередодні незалежності: суспільно-політична ситуація (1985-1991 рр.)</vt:lpstr>
      <vt:lpstr>Презентация PowerPoint</vt:lpstr>
      <vt:lpstr>2. Відновлення незалежності України, формування державних структур</vt:lpstr>
      <vt:lpstr>Презентация PowerPoint</vt:lpstr>
      <vt:lpstr>2.1. Перші кроки розбудови держави (1991-1994 рр.).</vt:lpstr>
      <vt:lpstr>Презентация PowerPoint</vt:lpstr>
      <vt:lpstr>2.2. Нові вектори управління, початок формування олігархічної системи </vt:lpstr>
      <vt:lpstr>Презентация PowerPoint</vt:lpstr>
      <vt:lpstr>3. Зміна влади як «криза наступності» (2004-2013 рр.)</vt:lpstr>
      <vt:lpstr>Презентация PowerPoint</vt:lpstr>
      <vt:lpstr>3.1. Президентство В. Ющенка. Спроби реформування політичної системи держави</vt:lpstr>
      <vt:lpstr>Презентация PowerPoint</vt:lpstr>
      <vt:lpstr>3.2. Прихід до влади В. Януковича</vt:lpstr>
      <vt:lpstr>Презентация PowerPoint</vt:lpstr>
      <vt:lpstr>4. «Революція гідності» та її вплив на українське суспільство</vt:lpstr>
      <vt:lpstr>Презентация PowerPoint</vt:lpstr>
      <vt:lpstr>5. Втручання Росії у внутрішні справи України, початок російсько-української війни</vt:lpstr>
      <vt:lpstr>Презентация PowerPoint</vt:lpstr>
      <vt:lpstr>6. «Охлократизація» українського суспільства під впливом медіа – нові виклики та загрози</vt:lpstr>
      <vt:lpstr>Презентация PowerPoint</vt:lpstr>
      <vt:lpstr>Джерела</vt:lpstr>
      <vt:lpstr>Дякую за увагу!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Марія Кравець</dc:creator>
  <cp:lastModifiedBy>Марія Кравець</cp:lastModifiedBy>
  <cp:revision>40</cp:revision>
  <dcterms:created xsi:type="dcterms:W3CDTF">2020-05-04T12:02:30Z</dcterms:created>
  <dcterms:modified xsi:type="dcterms:W3CDTF">2020-05-05T19:40:54Z</dcterms:modified>
</cp:coreProperties>
</file>